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64" r:id="rId2"/>
    <p:sldId id="300" r:id="rId3"/>
    <p:sldId id="313" r:id="rId4"/>
    <p:sldId id="295" r:id="rId5"/>
    <p:sldId id="299" r:id="rId6"/>
    <p:sldId id="296" r:id="rId7"/>
    <p:sldId id="275" r:id="rId8"/>
    <p:sldId id="297" r:id="rId9"/>
    <p:sldId id="270" r:id="rId10"/>
    <p:sldId id="301" r:id="rId11"/>
    <p:sldId id="258" r:id="rId12"/>
    <p:sldId id="257" r:id="rId13"/>
    <p:sldId id="259" r:id="rId14"/>
    <p:sldId id="260" r:id="rId15"/>
    <p:sldId id="261" r:id="rId16"/>
    <p:sldId id="262" r:id="rId17"/>
    <p:sldId id="276" r:id="rId18"/>
    <p:sldId id="273" r:id="rId19"/>
    <p:sldId id="274" r:id="rId20"/>
    <p:sldId id="263" r:id="rId21"/>
    <p:sldId id="283" r:id="rId22"/>
    <p:sldId id="288" r:id="rId23"/>
    <p:sldId id="310" r:id="rId24"/>
    <p:sldId id="311" r:id="rId25"/>
    <p:sldId id="284" r:id="rId26"/>
    <p:sldId id="290" r:id="rId27"/>
    <p:sldId id="285" r:id="rId28"/>
    <p:sldId id="286" r:id="rId29"/>
    <p:sldId id="309" r:id="rId30"/>
    <p:sldId id="303" r:id="rId31"/>
    <p:sldId id="304" r:id="rId32"/>
    <p:sldId id="306" r:id="rId33"/>
    <p:sldId id="307" r:id="rId34"/>
    <p:sldId id="308" r:id="rId35"/>
    <p:sldId id="312" r:id="rId36"/>
    <p:sldId id="314" r:id="rId37"/>
    <p:sldId id="294" r:id="rId38"/>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9900"/>
    <a:srgbClr val="CC3300"/>
    <a:srgbClr val="00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924"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AT"/>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3840C4C-9F91-4EAC-A629-5E13EB129FE0}" type="datetimeFigureOut">
              <a:rPr lang="de-AT"/>
              <a:pPr>
                <a:defRPr/>
              </a:pPr>
              <a:t>21.10.2013</a:t>
            </a:fld>
            <a:endParaRPr lang="de-AT"/>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AT" noProof="0" smtClean="0"/>
              <a:t>Textmasterformate durch Klicken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AT"/>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5EC98B0-972D-4EC0-AFBA-1406311DE3F2}" type="slidenum">
              <a:rPr lang="de-AT"/>
              <a:pPr>
                <a:defRPr/>
              </a:pPr>
              <a:t>‹Nr.›</a:t>
            </a:fld>
            <a:endParaRPr lang="de-A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xfrm>
            <a:off x="914400" y="4343400"/>
            <a:ext cx="5029200" cy="4114800"/>
          </a:xfrm>
          <a:noFill/>
          <a:ln/>
        </p:spPr>
        <p:txBody>
          <a:bodyPr/>
          <a:lstStyle/>
          <a:p>
            <a:endParaRPr lang="en-GB"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1B79646-2EEA-4654-85AF-7416C2DEC0F5}" type="slidenum">
              <a:rPr lang="de-DE" sz="1200"/>
              <a:pPr algn="r"/>
              <a:t>17</a:t>
            </a:fld>
            <a:endParaRPr lang="de-DE" sz="1200"/>
          </a:p>
        </p:txBody>
      </p:sp>
      <p:sp>
        <p:nvSpPr>
          <p:cNvPr id="38914" name="Rectangle 7"/>
          <p:cNvSpPr txBox="1">
            <a:spLocks noGrp="1" noChangeArrowheads="1"/>
          </p:cNvSpPr>
          <p:nvPr/>
        </p:nvSpPr>
        <p:spPr bwMode="auto">
          <a:xfrm>
            <a:off x="3887788" y="8686800"/>
            <a:ext cx="2970212" cy="457200"/>
          </a:xfrm>
          <a:prstGeom prst="rect">
            <a:avLst/>
          </a:prstGeom>
          <a:noFill/>
          <a:ln w="9525">
            <a:noFill/>
            <a:miter lim="800000"/>
            <a:headEnd/>
            <a:tailEnd/>
          </a:ln>
        </p:spPr>
        <p:txBody>
          <a:bodyPr lIns="91431" tIns="45716" rIns="91431" bIns="45716" anchor="b"/>
          <a:lstStyle/>
          <a:p>
            <a:pPr algn="r"/>
            <a:fld id="{8ED9969D-41F5-40D2-9838-C348EC9FEA70}" type="slidenum">
              <a:rPr lang="de-DE" sz="1200">
                <a:latin typeface="Times New Roman" pitchFamily="18" charset="0"/>
              </a:rPr>
              <a:pPr algn="r"/>
              <a:t>17</a:t>
            </a:fld>
            <a:endParaRPr lang="de-DE" sz="1200">
              <a:latin typeface="Times New Roman" pitchFamily="18" charset="0"/>
            </a:endParaRPr>
          </a:p>
        </p:txBody>
      </p:sp>
      <p:sp>
        <p:nvSpPr>
          <p:cNvPr id="38915" name="Folienbildplatzhalter 5"/>
          <p:cNvSpPr>
            <a:spLocks noGrp="1" noRot="1" noChangeAspect="1" noTextEdit="1"/>
          </p:cNvSpPr>
          <p:nvPr>
            <p:ph type="sldImg"/>
          </p:nvPr>
        </p:nvSpPr>
        <p:spPr>
          <a:xfrm>
            <a:off x="2085975" y="471488"/>
            <a:ext cx="2686050" cy="2014537"/>
          </a:xfrm>
          <a:ln/>
        </p:spPr>
      </p:sp>
      <p:sp>
        <p:nvSpPr>
          <p:cNvPr id="38916" name="Notizenplatzhalter 6"/>
          <p:cNvSpPr>
            <a:spLocks noGrp="1"/>
          </p:cNvSpPr>
          <p:nvPr>
            <p:ph type="body" idx="1"/>
          </p:nvPr>
        </p:nvSpPr>
        <p:spPr>
          <a:xfrm>
            <a:off x="538163" y="2632075"/>
            <a:ext cx="5765800" cy="6054725"/>
          </a:xfrm>
          <a:noFill/>
          <a:ln/>
        </p:spPr>
        <p:txBody>
          <a:bodyPr lIns="91431" tIns="45716" rIns="91431" bIns="45716"/>
          <a:lstStyle/>
          <a:p>
            <a:pPr eaLnBrk="1" hangingPunct="1"/>
            <a:r>
              <a:rPr lang="de-DE" b="1" smtClean="0">
                <a:cs typeface="Times New Roman" pitchFamily="18" charset="0"/>
              </a:rPr>
              <a:t>Abb. 53: Neuropsychiatrisches Inventar – Demenz-assoziierte Verhaltensstörungen</a:t>
            </a:r>
          </a:p>
          <a:p>
            <a:pPr eaLnBrk="1" hangingPunct="1"/>
            <a:endParaRPr lang="de-DE" b="1" smtClean="0"/>
          </a:p>
          <a:p>
            <a:pPr eaLnBrk="1" hangingPunct="1"/>
            <a:r>
              <a:rPr lang="de-DE" b="1" smtClean="0">
                <a:solidFill>
                  <a:srgbClr val="466EB4"/>
                </a:solidFill>
              </a:rPr>
              <a:t>Während zu Beginn der Alzheimer-Erkrankung kognitive Defizite auffällig werden, treten im weiteren Krankheitsverlauf zunehmend Demenz-assoziierte Verhaltensstörungen wie Stimmungsstörungen, Angst, psychotische Züge und Agitation/Aggression auf. Zur Beurteilung der Schwere der auftretenden Verhaltensstörungen kann das Neuropsychiatrische Inventar angewendet werden.</a:t>
            </a:r>
          </a:p>
          <a:p>
            <a:pPr eaLnBrk="1" hangingPunct="1"/>
            <a:endParaRPr lang="de-DE" i="1" smtClean="0">
              <a:solidFill>
                <a:srgbClr val="466EB4"/>
              </a:solidFill>
            </a:endParaRPr>
          </a:p>
          <a:p>
            <a:pPr eaLnBrk="1" hangingPunct="1"/>
            <a:r>
              <a:rPr lang="de-DE" smtClean="0"/>
              <a:t>Die 12-Item-Version des </a:t>
            </a:r>
            <a:r>
              <a:rPr lang="de-DE" b="1" smtClean="0"/>
              <a:t>NPI (Neuropsychiatric Inventory) </a:t>
            </a:r>
            <a:r>
              <a:rPr lang="de-DE" smtClean="0"/>
              <a:t>wurde zur Beurteilung von Verhaltensstörungen bei Patienten mit cerebralen Erkrankungen entwickelt und erfasst neben den krankheitsbedingten </a:t>
            </a:r>
            <a:r>
              <a:rPr lang="de-DE" b="1" smtClean="0"/>
              <a:t>Verhaltensstörungen</a:t>
            </a:r>
            <a:r>
              <a:rPr lang="de-DE" smtClean="0"/>
              <a:t> zusätzlich die Belastung der Pflegeperson.</a:t>
            </a:r>
          </a:p>
          <a:p>
            <a:pPr eaLnBrk="1" hangingPunct="1"/>
            <a:endParaRPr lang="de-DE" smtClean="0"/>
          </a:p>
          <a:p>
            <a:pPr eaLnBrk="1" hangingPunct="1"/>
            <a:r>
              <a:rPr lang="de-DE" smtClean="0"/>
              <a:t>12 Bereiche typischer Verhaltensstörungen werden erfasst: Wahnvorstellungen, Halluzinationen, Agitation/Aggression, Depression/Dysphorie, Angst, gehobene Stimmung/Euphorie, Apathie/Gleichgültigkeit, Enthemmung, Reizbarkeit/Labilität, motorische Auffälligkeiten, nächtliches Verhalten, Appetit/Essverhalten.</a:t>
            </a:r>
          </a:p>
          <a:p>
            <a:pPr eaLnBrk="1" hangingPunct="1"/>
            <a:endParaRPr lang="de-DE" smtClean="0"/>
          </a:p>
          <a:p>
            <a:pPr eaLnBrk="1" hangingPunct="1"/>
            <a:r>
              <a:rPr lang="de-DE" smtClean="0"/>
              <a:t>Die Daten werden im Rahmen eines Interviews mit dem Betreuer der Patienten erhoben. Für jede Domäne werden Häufigkeit und Schweregrad jedes Symptoms bewertet und der Domänenscore durch Multiplikation von Häufigkeit mal Schweregrad berechnet. Bei einem fehlenden Symptom entspricht der Domänenscore null. Der NPI-Gesamtscore entspricht der Summe der einzelnen Domänenscores und reicht von 0 bis 144, wobei höhere Scores eine schwerere Psychopathologie bedeuten. </a:t>
            </a:r>
          </a:p>
          <a:p>
            <a:pPr eaLnBrk="1" hangingPunct="1"/>
            <a:endParaRPr lang="de-DE" smtClean="0"/>
          </a:p>
          <a:p>
            <a:pPr eaLnBrk="1" hangingPunct="1"/>
            <a:r>
              <a:rPr lang="de-DE" smtClean="0"/>
              <a:t>Der NPI-Score beinhaltet auch eine Beurteilung der Belastung der Pflegepersonen. Dabei beurteilen die Pflegepersonen ihre eigene seeliche Belastung durch die verschiedenen Verhaltensweisen der Patienten auf einer subjektiven Skala von 0 bis 5. Der NPI-Gesamtscore für die Belastung der Angehörigen (NPI-CDS, CDS = Caregiver Distress Scale) wird durch die Summierung der Einzelscores der Belastung für jede Verhaltensdomäne errechnet und kann zwischen 0 und 60 Punkten liegen. Auch hier bedeuten höhere Punktzahlen stärkere Symptome bzw. Belastungen. </a:t>
            </a:r>
            <a:r>
              <a:rPr lang="de-DE" sz="1100" smtClean="0">
                <a:cs typeface="Times New Roman" pitchFamily="18" charset="0"/>
              </a:rPr>
              <a:t> </a:t>
            </a:r>
          </a:p>
          <a:p>
            <a:pPr eaLnBrk="1" hangingPunct="1"/>
            <a:endParaRPr lang="de-DE" sz="1100" smtClean="0"/>
          </a:p>
          <a:p>
            <a:pPr eaLnBrk="1" hangingPunct="1"/>
            <a:endParaRPr lang="de-DE" sz="1100" smtClean="0"/>
          </a:p>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2" name="Picture 2" descr="Hintergrund"/>
          <p:cNvPicPr>
            <a:picLocks noChangeAspect="1" noChangeArrowheads="1"/>
          </p:cNvPicPr>
          <p:nvPr/>
        </p:nvPicPr>
        <p:blipFill>
          <a:blip r:embed="rId2"/>
          <a:srcRect/>
          <a:stretch>
            <a:fillRect/>
          </a:stretch>
        </p:blipFill>
        <p:spPr bwMode="auto">
          <a:xfrm>
            <a:off x="0" y="0"/>
            <a:ext cx="9144000" cy="6859588"/>
          </a:xfrm>
          <a:prstGeom prst="rect">
            <a:avLst/>
          </a:prstGeom>
          <a:noFill/>
          <a:ln w="9525">
            <a:noFill/>
            <a:miter lim="800000"/>
            <a:headEnd/>
            <a:tailEnd/>
          </a:ln>
        </p:spPr>
      </p:pic>
      <p:pic>
        <p:nvPicPr>
          <p:cNvPr id="3" name="Picture 3" descr="Himmel2"/>
          <p:cNvPicPr>
            <a:picLocks noChangeAspect="1" noChangeArrowheads="1"/>
          </p:cNvPicPr>
          <p:nvPr/>
        </p:nvPicPr>
        <p:blipFill>
          <a:blip r:embed="rId3"/>
          <a:srcRect/>
          <a:stretch>
            <a:fillRect/>
          </a:stretch>
        </p:blipFill>
        <p:spPr bwMode="auto">
          <a:xfrm>
            <a:off x="0" y="3765550"/>
            <a:ext cx="9144000" cy="1122363"/>
          </a:xfrm>
          <a:prstGeom prst="rect">
            <a:avLst/>
          </a:prstGeom>
          <a:noFill/>
          <a:ln w="9525">
            <a:noFill/>
            <a:miter lim="800000"/>
            <a:headEnd/>
            <a:tailEnd/>
          </a:ln>
        </p:spPr>
      </p:pic>
      <p:pic>
        <p:nvPicPr>
          <p:cNvPr id="4" name="Picture 6" descr="schatten"/>
          <p:cNvPicPr>
            <a:picLocks noChangeAspect="1" noChangeArrowheads="1"/>
          </p:cNvPicPr>
          <p:nvPr/>
        </p:nvPicPr>
        <p:blipFill>
          <a:blip r:embed="rId4"/>
          <a:srcRect/>
          <a:stretch>
            <a:fillRect/>
          </a:stretch>
        </p:blipFill>
        <p:spPr bwMode="auto">
          <a:xfrm>
            <a:off x="0" y="3765550"/>
            <a:ext cx="9144000" cy="641350"/>
          </a:xfrm>
          <a:prstGeom prst="rect">
            <a:avLst/>
          </a:prstGeom>
          <a:noFill/>
          <a:ln w="9525">
            <a:noFill/>
            <a:miter lim="800000"/>
            <a:headEnd/>
            <a:tailEnd/>
          </a:ln>
        </p:spPr>
      </p:pic>
      <p:sp>
        <p:nvSpPr>
          <p:cNvPr id="5" name="Rectangle 7"/>
          <p:cNvSpPr>
            <a:spLocks noChangeArrowheads="1"/>
          </p:cNvSpPr>
          <p:nvPr/>
        </p:nvSpPr>
        <p:spPr bwMode="auto">
          <a:xfrm>
            <a:off x="539750" y="1412875"/>
            <a:ext cx="8283575" cy="1143000"/>
          </a:xfrm>
          <a:prstGeom prst="rect">
            <a:avLst/>
          </a:prstGeom>
          <a:noFill/>
          <a:ln>
            <a:noFill/>
          </a:ln>
          <a:effectLst/>
          <a:extLst/>
        </p:spPr>
        <p:txBody>
          <a:bodyPr anchor="b"/>
          <a:lstStyle/>
          <a:p>
            <a:pPr marL="93663" fontAlgn="auto">
              <a:spcBef>
                <a:spcPts val="0"/>
              </a:spcBef>
              <a:spcAft>
                <a:spcPts val="0"/>
              </a:spcAft>
              <a:defRPr/>
            </a:pPr>
            <a:endParaRPr lang="de-AT" sz="3700" b="1">
              <a:solidFill>
                <a:srgbClr val="FF9900"/>
              </a:solidFill>
              <a:effectLst>
                <a:outerShdw blurRad="38100" dist="38100" dir="2700000" algn="tl">
                  <a:srgbClr val="C0C0C0"/>
                </a:outerShdw>
              </a:effectLst>
              <a:latin typeface="+mn-lt"/>
            </a:endParaRPr>
          </a:p>
        </p:txBody>
      </p:sp>
      <p:sp>
        <p:nvSpPr>
          <p:cNvPr id="6" name="Rectangle 8"/>
          <p:cNvSpPr>
            <a:spLocks noChangeArrowheads="1"/>
          </p:cNvSpPr>
          <p:nvPr/>
        </p:nvSpPr>
        <p:spPr bwMode="auto">
          <a:xfrm>
            <a:off x="0" y="3733800"/>
            <a:ext cx="9144000" cy="1168400"/>
          </a:xfrm>
          <a:prstGeom prst="rect">
            <a:avLst/>
          </a:prstGeom>
          <a:solidFill>
            <a:srgbClr val="FF9900"/>
          </a:solidFill>
          <a:ln>
            <a:noFill/>
          </a:ln>
          <a:effectLst/>
          <a:extLst/>
        </p:spPr>
        <p:txBody>
          <a:bodyPr wrap="none" anchor="ctr"/>
          <a:lstStyle/>
          <a:p>
            <a:pPr fontAlgn="auto">
              <a:spcBef>
                <a:spcPts val="0"/>
              </a:spcBef>
              <a:spcAft>
                <a:spcPts val="0"/>
              </a:spcAft>
              <a:defRPr/>
            </a:pPr>
            <a:endParaRPr lang="de-AT">
              <a:latin typeface="+mn-lt"/>
            </a:endParaRPr>
          </a:p>
        </p:txBody>
      </p:sp>
      <p:pic>
        <p:nvPicPr>
          <p:cNvPr id="7" name="Picture 9"/>
          <p:cNvPicPr>
            <a:picLocks noChangeAspect="1" noChangeArrowheads="1"/>
          </p:cNvPicPr>
          <p:nvPr/>
        </p:nvPicPr>
        <p:blipFill>
          <a:blip r:embed="rId5"/>
          <a:srcRect/>
          <a:stretch>
            <a:fillRect/>
          </a:stretch>
        </p:blipFill>
        <p:spPr bwMode="auto">
          <a:xfrm>
            <a:off x="5867400" y="5562600"/>
            <a:ext cx="2790825" cy="738188"/>
          </a:xfrm>
          <a:prstGeom prst="rect">
            <a:avLst/>
          </a:prstGeom>
          <a:noFill/>
          <a:ln w="9525">
            <a:noFill/>
            <a:miter lim="800000"/>
            <a:headEnd/>
            <a:tailEnd/>
          </a:ln>
        </p:spPr>
      </p:pic>
      <p:sp>
        <p:nvSpPr>
          <p:cNvPr id="8" name="Text Box 10"/>
          <p:cNvSpPr txBox="1">
            <a:spLocks noChangeArrowheads="1"/>
          </p:cNvSpPr>
          <p:nvPr/>
        </p:nvSpPr>
        <p:spPr bwMode="auto">
          <a:xfrm>
            <a:off x="1143000" y="1295400"/>
            <a:ext cx="6705600" cy="366713"/>
          </a:xfrm>
          <a:prstGeom prst="rect">
            <a:avLst/>
          </a:prstGeom>
          <a:noFill/>
          <a:ln>
            <a:noFill/>
          </a:ln>
          <a:effectLst/>
          <a:extLst/>
        </p:spPr>
        <p:txBody>
          <a:bodyPr>
            <a:spAutoFit/>
          </a:bodyPr>
          <a:lstStyle/>
          <a:p>
            <a:pPr fontAlgn="auto">
              <a:spcBef>
                <a:spcPct val="50000"/>
              </a:spcBef>
              <a:spcAft>
                <a:spcPts val="0"/>
              </a:spcAft>
              <a:defRPr/>
            </a:pPr>
            <a:endParaRPr lang="de-AT">
              <a:latin typeface="+mn-lt"/>
            </a:endParaRPr>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71500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28600"/>
            <a:ext cx="6019800" cy="5715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el, Text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945188" cy="600075"/>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57200" y="1295400"/>
            <a:ext cx="4038600" cy="4648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iagrammplatzhalter 3"/>
          <p:cNvSpPr>
            <a:spLocks noGrp="1"/>
          </p:cNvSpPr>
          <p:nvPr>
            <p:ph type="chart" sz="half" idx="2"/>
          </p:nvPr>
        </p:nvSpPr>
        <p:spPr>
          <a:xfrm>
            <a:off x="4648200" y="1295400"/>
            <a:ext cx="4038600" cy="4648200"/>
          </a:xfrm>
        </p:spPr>
        <p:txBody>
          <a:bodyPr/>
          <a:lstStyle/>
          <a:p>
            <a:pPr lvl="0"/>
            <a:r>
              <a:rPr lang="de-DE" noProof="0" smtClean="0"/>
              <a:t>Diagramm durch Klicken auf Symbol hinzufügen</a:t>
            </a:r>
            <a:endParaRPr lang="de-AT" noProof="0"/>
          </a:p>
        </p:txBody>
      </p:sp>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945188" cy="600075"/>
          </a:xfrm>
        </p:spPr>
        <p:txBody>
          <a:bodyPr/>
          <a:lstStyle/>
          <a:p>
            <a:r>
              <a:rPr lang="de-DE" smtClean="0"/>
              <a:t>Titelmasterformat durch Klicken bearbeiten</a:t>
            </a:r>
            <a:endParaRPr lang="de-AT"/>
          </a:p>
        </p:txBody>
      </p:sp>
      <p:sp>
        <p:nvSpPr>
          <p:cNvPr id="3" name="Tabellenplatzhalter 2"/>
          <p:cNvSpPr>
            <a:spLocks noGrp="1"/>
          </p:cNvSpPr>
          <p:nvPr>
            <p:ph type="tbl" idx="1"/>
          </p:nvPr>
        </p:nvSpPr>
        <p:spPr>
          <a:xfrm>
            <a:off x="457200" y="1295400"/>
            <a:ext cx="8229600" cy="4648200"/>
          </a:xfrm>
        </p:spPr>
        <p:txBody>
          <a:bodyPr/>
          <a:lstStyle/>
          <a:p>
            <a:pPr lvl="0"/>
            <a:r>
              <a:rPr lang="de-DE" noProof="0" smtClean="0"/>
              <a:t>Tabelle durch Klicken auf Symbol hinzufügen</a:t>
            </a:r>
            <a:endParaRPr lang="de-AT" noProof="0"/>
          </a:p>
        </p:txBody>
      </p:sp>
    </p:spTree>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573F8CC-0E18-439E-A381-97D1DD62F816}" type="datetimeFigureOut">
              <a:rPr lang="de-AT"/>
              <a:pPr>
                <a:defRPr/>
              </a:pPr>
              <a:t>21.10.2013</a:t>
            </a:fld>
            <a:endParaRPr lang="de-AT"/>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de-AT"/>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FEB2A4D9-21FF-4F61-B8B3-0736463E8FED}" type="slidenum">
              <a:rPr lang="de-AT"/>
              <a:pPr>
                <a:defRPr/>
              </a:pPr>
              <a:t>‹Nr.›</a:t>
            </a:fld>
            <a:endParaRPr lang="de-A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2954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2954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7858" name="Rectangle 2"/>
          <p:cNvSpPr>
            <a:spLocks noChangeArrowheads="1"/>
          </p:cNvSpPr>
          <p:nvPr/>
        </p:nvSpPr>
        <p:spPr bwMode="auto">
          <a:xfrm>
            <a:off x="0" y="1003300"/>
            <a:ext cx="9144000" cy="5346700"/>
          </a:xfrm>
          <a:prstGeom prst="rect">
            <a:avLst/>
          </a:prstGeom>
          <a:solidFill>
            <a:schemeClr val="folHlink"/>
          </a:solidFill>
          <a:ln>
            <a:noFill/>
          </a:ln>
          <a:effectLst/>
          <a:extLst/>
        </p:spPr>
        <p:txBody>
          <a:bodyPr wrap="none" anchor="ctr"/>
          <a:lstStyle/>
          <a:p>
            <a:pPr fontAlgn="auto">
              <a:spcBef>
                <a:spcPts val="0"/>
              </a:spcBef>
              <a:spcAft>
                <a:spcPts val="0"/>
              </a:spcAft>
              <a:defRPr/>
            </a:pPr>
            <a:endParaRPr lang="de-AT">
              <a:latin typeface="+mn-lt"/>
            </a:endParaRPr>
          </a:p>
        </p:txBody>
      </p:sp>
      <p:pic>
        <p:nvPicPr>
          <p:cNvPr id="1027" name="Picture 3" descr="Hintergrund"/>
          <p:cNvPicPr>
            <a:picLocks noChangeAspect="1" noChangeArrowheads="1"/>
          </p:cNvPicPr>
          <p:nvPr/>
        </p:nvPicPr>
        <p:blipFill>
          <a:blip r:embed="rId17"/>
          <a:srcRect b="92570"/>
          <a:stretch>
            <a:fillRect/>
          </a:stretch>
        </p:blipFill>
        <p:spPr bwMode="auto">
          <a:xfrm>
            <a:off x="0" y="6300788"/>
            <a:ext cx="9144000" cy="571500"/>
          </a:xfrm>
          <a:prstGeom prst="rect">
            <a:avLst/>
          </a:prstGeom>
          <a:noFill/>
          <a:ln w="9525">
            <a:noFill/>
            <a:miter lim="800000"/>
            <a:headEnd/>
            <a:tailEnd/>
          </a:ln>
        </p:spPr>
      </p:pic>
      <p:sp>
        <p:nvSpPr>
          <p:cNvPr id="377860" name="Rectangle 4"/>
          <p:cNvSpPr>
            <a:spLocks noGrp="1" noChangeArrowheads="1"/>
          </p:cNvSpPr>
          <p:nvPr>
            <p:ph type="title"/>
          </p:nvPr>
        </p:nvSpPr>
        <p:spPr bwMode="auto">
          <a:xfrm>
            <a:off x="457200" y="228600"/>
            <a:ext cx="5945188" cy="600075"/>
          </a:xfrm>
          <a:prstGeom prst="rect">
            <a:avLst/>
          </a:prstGeom>
          <a:noFill/>
          <a:ln>
            <a:noFill/>
          </a:ln>
          <a:effectLst/>
          <a:extLst/>
        </p:spPr>
        <p:txBody>
          <a:bodyPr vert="horz" wrap="square" lIns="0" tIns="45720" rIns="0" bIns="45720" numCol="1" anchor="ctr" anchorCtr="0" compatLnSpc="1">
            <a:prstTxWarp prst="textNoShape">
              <a:avLst/>
            </a:prstTxWarp>
          </a:bodyPr>
          <a:lstStyle/>
          <a:p>
            <a:pPr lvl="0"/>
            <a:r>
              <a:rPr lang="en-US" smtClean="0"/>
              <a:t>Überschrift</a:t>
            </a:r>
            <a:endParaRPr lang="de-DE" smtClean="0"/>
          </a:p>
        </p:txBody>
      </p:sp>
      <p:sp>
        <p:nvSpPr>
          <p:cNvPr id="1029" name="Rectangle 5"/>
          <p:cNvSpPr>
            <a:spLocks noGrp="1" noChangeArrowheads="1"/>
          </p:cNvSpPr>
          <p:nvPr>
            <p:ph type="body" idx="1"/>
          </p:nvPr>
        </p:nvSpPr>
        <p:spPr bwMode="auto">
          <a:xfrm>
            <a:off x="457200" y="1295400"/>
            <a:ext cx="82296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pic>
        <p:nvPicPr>
          <p:cNvPr id="1030" name="Picture 6" descr="schatten"/>
          <p:cNvPicPr>
            <a:picLocks noChangeAspect="1" noChangeArrowheads="1"/>
          </p:cNvPicPr>
          <p:nvPr/>
        </p:nvPicPr>
        <p:blipFill>
          <a:blip r:embed="rId18">
            <a:lum bright="36000"/>
          </a:blip>
          <a:srcRect/>
          <a:stretch>
            <a:fillRect/>
          </a:stretch>
        </p:blipFill>
        <p:spPr bwMode="auto">
          <a:xfrm>
            <a:off x="0" y="6191250"/>
            <a:ext cx="9144000" cy="128588"/>
          </a:xfrm>
          <a:prstGeom prst="rect">
            <a:avLst/>
          </a:prstGeom>
          <a:noFill/>
          <a:ln w="9525">
            <a:noFill/>
            <a:miter lim="800000"/>
            <a:headEnd/>
            <a:tailEnd/>
          </a:ln>
        </p:spPr>
      </p:pic>
      <p:pic>
        <p:nvPicPr>
          <p:cNvPr id="1031" name="Picture 7"/>
          <p:cNvPicPr>
            <a:picLocks noChangeAspect="1" noChangeArrowheads="1"/>
          </p:cNvPicPr>
          <p:nvPr/>
        </p:nvPicPr>
        <p:blipFill>
          <a:blip r:embed="rId19"/>
          <a:srcRect/>
          <a:stretch>
            <a:fillRect/>
          </a:stretch>
        </p:blipFill>
        <p:spPr bwMode="auto">
          <a:xfrm>
            <a:off x="7345363" y="6375400"/>
            <a:ext cx="1571625"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 id="2147483665" r:id="rId12"/>
    <p:sldLayoutId id="2147483664" r:id="rId13"/>
    <p:sldLayoutId id="2147483677" r:id="rId14"/>
    <p:sldLayoutId id="2147483663" r:id="rId15"/>
  </p:sldLayoutIdLst>
  <p:transition>
    <p:zoom/>
  </p:transition>
  <p:timing>
    <p:tnLst>
      <p:par>
        <p:cTn id="1" dur="indefinite" restart="never" nodeType="tmRoot"/>
      </p:par>
    </p:tnLst>
  </p:timing>
  <p:txStyles>
    <p:titleStyle>
      <a:lvl1pPr marL="93663" indent="-93663" algn="l" rtl="0" eaLnBrk="0" fontAlgn="base" hangingPunct="0">
        <a:spcBef>
          <a:spcPct val="0"/>
        </a:spcBef>
        <a:spcAft>
          <a:spcPct val="0"/>
        </a:spcAft>
        <a:defRPr sz="3200" b="1">
          <a:solidFill>
            <a:srgbClr val="FF9900"/>
          </a:solidFill>
          <a:effectLst>
            <a:outerShdw blurRad="38100" dist="38100" dir="2700000" algn="tl">
              <a:srgbClr val="C0C0C0"/>
            </a:outerShdw>
          </a:effectLst>
          <a:latin typeface="+mj-lt"/>
          <a:ea typeface="+mj-ea"/>
          <a:cs typeface="+mj-cs"/>
        </a:defRPr>
      </a:lvl1pPr>
      <a:lvl2pPr marL="93663" indent="-93663" algn="l" rtl="0" eaLnBrk="0" fontAlgn="base" hangingPunct="0">
        <a:spcBef>
          <a:spcPct val="0"/>
        </a:spcBef>
        <a:spcAft>
          <a:spcPct val="0"/>
        </a:spcAft>
        <a:defRPr sz="3200" b="1">
          <a:solidFill>
            <a:srgbClr val="FF9900"/>
          </a:solidFill>
          <a:effectLst>
            <a:outerShdw blurRad="38100" dist="38100" dir="2700000" algn="tl">
              <a:srgbClr val="C0C0C0"/>
            </a:outerShdw>
          </a:effectLst>
          <a:latin typeface="Arial" pitchFamily="34" charset="0"/>
        </a:defRPr>
      </a:lvl2pPr>
      <a:lvl3pPr marL="93663" indent="-93663" algn="l" rtl="0" eaLnBrk="0" fontAlgn="base" hangingPunct="0">
        <a:spcBef>
          <a:spcPct val="0"/>
        </a:spcBef>
        <a:spcAft>
          <a:spcPct val="0"/>
        </a:spcAft>
        <a:defRPr sz="3200" b="1">
          <a:solidFill>
            <a:srgbClr val="FF9900"/>
          </a:solidFill>
          <a:effectLst>
            <a:outerShdw blurRad="38100" dist="38100" dir="2700000" algn="tl">
              <a:srgbClr val="C0C0C0"/>
            </a:outerShdw>
          </a:effectLst>
          <a:latin typeface="Arial" pitchFamily="34" charset="0"/>
        </a:defRPr>
      </a:lvl3pPr>
      <a:lvl4pPr marL="93663" indent="-93663" algn="l" rtl="0" eaLnBrk="0" fontAlgn="base" hangingPunct="0">
        <a:spcBef>
          <a:spcPct val="0"/>
        </a:spcBef>
        <a:spcAft>
          <a:spcPct val="0"/>
        </a:spcAft>
        <a:defRPr sz="3200" b="1">
          <a:solidFill>
            <a:srgbClr val="FF9900"/>
          </a:solidFill>
          <a:effectLst>
            <a:outerShdw blurRad="38100" dist="38100" dir="2700000" algn="tl">
              <a:srgbClr val="C0C0C0"/>
            </a:outerShdw>
          </a:effectLst>
          <a:latin typeface="Arial" pitchFamily="34" charset="0"/>
        </a:defRPr>
      </a:lvl4pPr>
      <a:lvl5pPr marL="93663" indent="-93663" algn="l" rtl="0" eaLnBrk="0" fontAlgn="base" hangingPunct="0">
        <a:spcBef>
          <a:spcPct val="0"/>
        </a:spcBef>
        <a:spcAft>
          <a:spcPct val="0"/>
        </a:spcAft>
        <a:defRPr sz="3200" b="1">
          <a:solidFill>
            <a:srgbClr val="FF9900"/>
          </a:solidFill>
          <a:effectLst>
            <a:outerShdw blurRad="38100" dist="38100" dir="2700000" algn="tl">
              <a:srgbClr val="C0C0C0"/>
            </a:outerShdw>
          </a:effectLst>
          <a:latin typeface="Arial" pitchFamily="34" charset="0"/>
        </a:defRPr>
      </a:lvl5pPr>
      <a:lvl6pPr marL="550863" algn="l" rtl="0" eaLnBrk="1" fontAlgn="base" hangingPunct="1">
        <a:spcBef>
          <a:spcPct val="0"/>
        </a:spcBef>
        <a:spcAft>
          <a:spcPct val="0"/>
        </a:spcAft>
        <a:defRPr sz="3200" b="1">
          <a:solidFill>
            <a:srgbClr val="FF9900"/>
          </a:solidFill>
          <a:effectLst>
            <a:outerShdw blurRad="38100" dist="38100" dir="2700000" algn="tl">
              <a:srgbClr val="C0C0C0"/>
            </a:outerShdw>
          </a:effectLst>
          <a:latin typeface="Arial" pitchFamily="34" charset="0"/>
        </a:defRPr>
      </a:lvl6pPr>
      <a:lvl7pPr marL="1008063" algn="l" rtl="0" eaLnBrk="1" fontAlgn="base" hangingPunct="1">
        <a:spcBef>
          <a:spcPct val="0"/>
        </a:spcBef>
        <a:spcAft>
          <a:spcPct val="0"/>
        </a:spcAft>
        <a:defRPr sz="3200" b="1">
          <a:solidFill>
            <a:srgbClr val="FF9900"/>
          </a:solidFill>
          <a:effectLst>
            <a:outerShdw blurRad="38100" dist="38100" dir="2700000" algn="tl">
              <a:srgbClr val="C0C0C0"/>
            </a:outerShdw>
          </a:effectLst>
          <a:latin typeface="Arial" pitchFamily="34" charset="0"/>
        </a:defRPr>
      </a:lvl7pPr>
      <a:lvl8pPr marL="1465263" algn="l" rtl="0" eaLnBrk="1" fontAlgn="base" hangingPunct="1">
        <a:spcBef>
          <a:spcPct val="0"/>
        </a:spcBef>
        <a:spcAft>
          <a:spcPct val="0"/>
        </a:spcAft>
        <a:defRPr sz="3200" b="1">
          <a:solidFill>
            <a:srgbClr val="FF9900"/>
          </a:solidFill>
          <a:effectLst>
            <a:outerShdw blurRad="38100" dist="38100" dir="2700000" algn="tl">
              <a:srgbClr val="C0C0C0"/>
            </a:outerShdw>
          </a:effectLst>
          <a:latin typeface="Arial" pitchFamily="34" charset="0"/>
        </a:defRPr>
      </a:lvl8pPr>
      <a:lvl9pPr marL="1922463" algn="l" rtl="0" eaLnBrk="1" fontAlgn="base" hangingPunct="1">
        <a:spcBef>
          <a:spcPct val="0"/>
        </a:spcBef>
        <a:spcAft>
          <a:spcPct val="0"/>
        </a:spcAft>
        <a:defRPr sz="3200" b="1">
          <a:solidFill>
            <a:srgbClr val="FF9900"/>
          </a:solidFill>
          <a:effectLst>
            <a:outerShdw blurRad="38100" dist="38100" dir="2700000" algn="tl">
              <a:srgbClr val="C0C0C0"/>
            </a:outerShdw>
          </a:effectLst>
          <a:latin typeface="Arial" pitchFamily="34" charset="0"/>
        </a:defRPr>
      </a:lvl9pPr>
    </p:titleStyle>
    <p:bodyStyle>
      <a:lvl1pPr marL="576263" indent="-387350" algn="l" rtl="0" eaLnBrk="0" fontAlgn="base" hangingPunct="0">
        <a:spcBef>
          <a:spcPct val="20000"/>
        </a:spcBef>
        <a:spcAft>
          <a:spcPct val="0"/>
        </a:spcAft>
        <a:buClr>
          <a:schemeClr val="accent1"/>
        </a:buClr>
        <a:buFont typeface="Wingdings" pitchFamily="2" charset="2"/>
        <a:buChar char="n"/>
        <a:tabLst>
          <a:tab pos="1239838" algn="l"/>
        </a:tabLst>
        <a:defRPr sz="2800">
          <a:solidFill>
            <a:schemeClr val="tx1"/>
          </a:solidFill>
          <a:latin typeface="+mn-lt"/>
          <a:ea typeface="+mn-ea"/>
          <a:cs typeface="+mn-cs"/>
        </a:defRPr>
      </a:lvl1pPr>
      <a:lvl2pPr marL="1239838" indent="-384175" algn="l" rtl="0" eaLnBrk="0" fontAlgn="base" hangingPunct="0">
        <a:spcBef>
          <a:spcPct val="20000"/>
        </a:spcBef>
        <a:spcAft>
          <a:spcPct val="0"/>
        </a:spcAft>
        <a:buClr>
          <a:schemeClr val="accent1"/>
        </a:buClr>
        <a:buFont typeface="Wingdings" pitchFamily="2" charset="2"/>
        <a:buChar char="n"/>
        <a:tabLst>
          <a:tab pos="1239838" algn="l"/>
        </a:tabLst>
        <a:defRPr sz="2400">
          <a:solidFill>
            <a:schemeClr val="tx1"/>
          </a:solidFill>
          <a:latin typeface="+mn-lt"/>
        </a:defRPr>
      </a:lvl2pPr>
      <a:lvl3pPr marL="1719263" indent="-288925" algn="l" rtl="0" eaLnBrk="0" fontAlgn="base" hangingPunct="0">
        <a:spcBef>
          <a:spcPct val="20000"/>
        </a:spcBef>
        <a:spcAft>
          <a:spcPct val="0"/>
        </a:spcAft>
        <a:buClr>
          <a:schemeClr val="accent1"/>
        </a:buClr>
        <a:buFont typeface="Wingdings" pitchFamily="2" charset="2"/>
        <a:buChar char="n"/>
        <a:tabLst>
          <a:tab pos="1239838" algn="l"/>
        </a:tabLst>
        <a:defRPr sz="2000">
          <a:solidFill>
            <a:schemeClr val="tx1"/>
          </a:solidFill>
          <a:latin typeface="+mn-lt"/>
        </a:defRPr>
      </a:lvl3pPr>
      <a:lvl4pPr marL="2197100" indent="-287338" algn="l" rtl="0" eaLnBrk="0" fontAlgn="base" hangingPunct="0">
        <a:spcBef>
          <a:spcPct val="20000"/>
        </a:spcBef>
        <a:spcAft>
          <a:spcPct val="0"/>
        </a:spcAft>
        <a:buClr>
          <a:schemeClr val="accent1"/>
        </a:buClr>
        <a:buFont typeface="Wingdings" pitchFamily="2" charset="2"/>
        <a:buChar char="n"/>
        <a:tabLst>
          <a:tab pos="1239838" algn="l"/>
        </a:tabLst>
        <a:defRPr sz="2000">
          <a:solidFill>
            <a:schemeClr val="tx1"/>
          </a:solidFill>
          <a:latin typeface="+mn-lt"/>
        </a:defRPr>
      </a:lvl4pPr>
      <a:lvl5pPr marL="2668588" indent="-280988" algn="l" rtl="0" eaLnBrk="0" fontAlgn="base" hangingPunct="0">
        <a:spcBef>
          <a:spcPct val="20000"/>
        </a:spcBef>
        <a:spcAft>
          <a:spcPct val="0"/>
        </a:spcAft>
        <a:buClr>
          <a:schemeClr val="accent1"/>
        </a:buClr>
        <a:buFont typeface="Wingdings" pitchFamily="2" charset="2"/>
        <a:buChar char="n"/>
        <a:tabLst>
          <a:tab pos="1239838" algn="l"/>
        </a:tabLst>
        <a:defRPr sz="2000">
          <a:solidFill>
            <a:schemeClr val="tx1"/>
          </a:solidFill>
          <a:latin typeface="+mn-lt"/>
        </a:defRPr>
      </a:lvl5pPr>
      <a:lvl6pPr marL="3125788" indent="-280988" algn="l" rtl="0" eaLnBrk="1" fontAlgn="base" hangingPunct="1">
        <a:spcBef>
          <a:spcPct val="20000"/>
        </a:spcBef>
        <a:spcAft>
          <a:spcPct val="0"/>
        </a:spcAft>
        <a:buClr>
          <a:schemeClr val="accent1"/>
        </a:buClr>
        <a:buFont typeface="Wingdings" pitchFamily="2" charset="2"/>
        <a:buChar char="n"/>
        <a:tabLst>
          <a:tab pos="1239838" algn="l"/>
        </a:tabLst>
        <a:defRPr sz="2000">
          <a:solidFill>
            <a:schemeClr val="tx1"/>
          </a:solidFill>
          <a:latin typeface="+mn-lt"/>
        </a:defRPr>
      </a:lvl6pPr>
      <a:lvl7pPr marL="3582988" indent="-280988" algn="l" rtl="0" eaLnBrk="1" fontAlgn="base" hangingPunct="1">
        <a:spcBef>
          <a:spcPct val="20000"/>
        </a:spcBef>
        <a:spcAft>
          <a:spcPct val="0"/>
        </a:spcAft>
        <a:buClr>
          <a:schemeClr val="accent1"/>
        </a:buClr>
        <a:buFont typeface="Wingdings" pitchFamily="2" charset="2"/>
        <a:buChar char="n"/>
        <a:tabLst>
          <a:tab pos="1239838" algn="l"/>
        </a:tabLst>
        <a:defRPr sz="2000">
          <a:solidFill>
            <a:schemeClr val="tx1"/>
          </a:solidFill>
          <a:latin typeface="+mn-lt"/>
        </a:defRPr>
      </a:lvl7pPr>
      <a:lvl8pPr marL="4040188" indent="-280988" algn="l" rtl="0" eaLnBrk="1" fontAlgn="base" hangingPunct="1">
        <a:spcBef>
          <a:spcPct val="20000"/>
        </a:spcBef>
        <a:spcAft>
          <a:spcPct val="0"/>
        </a:spcAft>
        <a:buClr>
          <a:schemeClr val="accent1"/>
        </a:buClr>
        <a:buFont typeface="Wingdings" pitchFamily="2" charset="2"/>
        <a:buChar char="n"/>
        <a:tabLst>
          <a:tab pos="1239838" algn="l"/>
        </a:tabLst>
        <a:defRPr sz="2000">
          <a:solidFill>
            <a:schemeClr val="tx1"/>
          </a:solidFill>
          <a:latin typeface="+mn-lt"/>
        </a:defRPr>
      </a:lvl8pPr>
      <a:lvl9pPr marL="4497388" indent="-280988" algn="l" rtl="0" eaLnBrk="1" fontAlgn="base" hangingPunct="1">
        <a:spcBef>
          <a:spcPct val="20000"/>
        </a:spcBef>
        <a:spcAft>
          <a:spcPct val="0"/>
        </a:spcAft>
        <a:buClr>
          <a:schemeClr val="accent1"/>
        </a:buClr>
        <a:buFont typeface="Wingdings" pitchFamily="2" charset="2"/>
        <a:buChar char="n"/>
        <a:tabLst>
          <a:tab pos="1239838" algn="l"/>
        </a:tabLst>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0" y="0"/>
            <a:ext cx="9144000" cy="2276475"/>
          </a:xfrm>
          <a:prstGeom prst="rect">
            <a:avLst/>
          </a:prstGeom>
          <a:solidFill>
            <a:srgbClr val="00004C"/>
          </a:solidFill>
          <a:ln w="9525">
            <a:noFill/>
            <a:miter lim="800000"/>
            <a:headEnd/>
            <a:tailEnd/>
          </a:ln>
        </p:spPr>
        <p:txBody>
          <a:bodyPr anchor="ctr"/>
          <a:lstStyle/>
          <a:p>
            <a:pPr algn="ctr" eaLnBrk="0" hangingPunct="0"/>
            <a:r>
              <a:rPr lang="de-DE" sz="3600" b="1">
                <a:solidFill>
                  <a:srgbClr val="FF9900"/>
                </a:solidFill>
              </a:rPr>
              <a:t>…über den Umgang mit        Demenzkranken…</a:t>
            </a:r>
            <a:endParaRPr lang="de-AT" sz="3600" b="1">
              <a:solidFill>
                <a:srgbClr val="FF9900"/>
              </a:solidFill>
            </a:endParaRPr>
          </a:p>
        </p:txBody>
      </p:sp>
      <p:sp>
        <p:nvSpPr>
          <p:cNvPr id="35844" name="Rectangle 4"/>
          <p:cNvSpPr>
            <a:spLocks noChangeArrowheads="1"/>
          </p:cNvSpPr>
          <p:nvPr/>
        </p:nvSpPr>
        <p:spPr bwMode="auto">
          <a:xfrm>
            <a:off x="2700338" y="3933825"/>
            <a:ext cx="6443662" cy="863600"/>
          </a:xfrm>
          <a:prstGeom prst="rect">
            <a:avLst/>
          </a:prstGeom>
          <a:noFill/>
          <a:ln w="9525">
            <a:noFill/>
            <a:miter lim="800000"/>
            <a:headEnd/>
            <a:tailEnd/>
          </a:ln>
          <a:effectLst/>
        </p:spPr>
        <p:txBody>
          <a:bodyPr/>
          <a:lstStyle/>
          <a:p>
            <a:pPr marL="342900" indent="-342900" algn="ctr">
              <a:spcBef>
                <a:spcPct val="20000"/>
              </a:spcBef>
              <a:defRPr/>
            </a:pPr>
            <a:r>
              <a:rPr lang="de-AT" sz="3200" b="1">
                <a:effectLst>
                  <a:outerShdw blurRad="38100" dist="38100" dir="2700000" algn="tl">
                    <a:srgbClr val="C0C0C0"/>
                  </a:outerShdw>
                </a:effectLst>
                <a:latin typeface="Tahoma" pitchFamily="34" charset="0"/>
                <a:cs typeface="Arial" charset="0"/>
              </a:rPr>
              <a:t>19.10.2013  G.Psota</a:t>
            </a:r>
          </a:p>
        </p:txBody>
      </p:sp>
      <p:sp>
        <p:nvSpPr>
          <p:cNvPr id="18435" name="Text Box 4"/>
          <p:cNvSpPr txBox="1">
            <a:spLocks noChangeArrowheads="1"/>
          </p:cNvSpPr>
          <p:nvPr/>
        </p:nvSpPr>
        <p:spPr bwMode="auto">
          <a:xfrm>
            <a:off x="0" y="2276475"/>
            <a:ext cx="9144000" cy="2289175"/>
          </a:xfrm>
          <a:prstGeom prst="rect">
            <a:avLst/>
          </a:prstGeom>
          <a:noFill/>
          <a:ln w="9525">
            <a:noFill/>
            <a:miter lim="800000"/>
            <a:headEnd/>
            <a:tailEnd/>
          </a:ln>
        </p:spPr>
        <p:txBody>
          <a:bodyPr>
            <a:spAutoFit/>
          </a:bodyPr>
          <a:lstStyle/>
          <a:p>
            <a:pPr>
              <a:spcBef>
                <a:spcPct val="50000"/>
              </a:spcBef>
            </a:pPr>
            <a:endParaRPr lang="de-AT" sz="3600" b="1">
              <a:cs typeface="Arial" charset="0"/>
            </a:endParaRPr>
          </a:p>
          <a:p>
            <a:pPr>
              <a:spcBef>
                <a:spcPct val="50000"/>
              </a:spcBef>
            </a:pPr>
            <a:r>
              <a:rPr lang="de-AT" sz="3600" b="1">
                <a:cs typeface="Arial" charset="0"/>
              </a:rPr>
              <a:t>FACHTAGUNG DEMENZ</a:t>
            </a:r>
          </a:p>
          <a:p>
            <a:pPr>
              <a:spcBef>
                <a:spcPct val="50000"/>
              </a:spcBef>
            </a:pPr>
            <a:r>
              <a:rPr lang="de-AT" sz="3600" b="1">
                <a:cs typeface="Arial" charset="0"/>
              </a:rPr>
              <a:t>EISENSTADT</a:t>
            </a: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2773363" y="0"/>
            <a:ext cx="10117138" cy="6858000"/>
          </a:xfrm>
          <a:prstGeom prst="rect">
            <a:avLst/>
          </a:prstGeom>
          <a:solidFill>
            <a:schemeClr val="folHlink"/>
          </a:solidFill>
          <a:ln w="9525">
            <a:noFill/>
            <a:miter lim="800000"/>
            <a:headEnd/>
            <a:tailEnd/>
          </a:ln>
        </p:spPr>
        <p:txBody>
          <a:bodyPr wrap="none" anchor="ctr"/>
          <a:lstStyle/>
          <a:p>
            <a:endParaRPr lang="de-AT"/>
          </a:p>
        </p:txBody>
      </p:sp>
      <p:sp>
        <p:nvSpPr>
          <p:cNvPr id="29698" name="Line 3"/>
          <p:cNvSpPr>
            <a:spLocks noChangeShapeType="1"/>
          </p:cNvSpPr>
          <p:nvPr/>
        </p:nvSpPr>
        <p:spPr bwMode="auto">
          <a:xfrm>
            <a:off x="0" y="1219200"/>
            <a:ext cx="9144000" cy="0"/>
          </a:xfrm>
          <a:prstGeom prst="line">
            <a:avLst/>
          </a:prstGeom>
          <a:noFill/>
          <a:ln w="28575">
            <a:solidFill>
              <a:srgbClr val="FFFF00"/>
            </a:solidFill>
            <a:round/>
            <a:headEnd type="none" w="sm" len="sm"/>
            <a:tailEnd type="none" w="sm" len="sm"/>
          </a:ln>
        </p:spPr>
        <p:txBody>
          <a:bodyPr wrap="none" anchor="ctr"/>
          <a:lstStyle/>
          <a:p>
            <a:endParaRPr lang="en-US"/>
          </a:p>
        </p:txBody>
      </p:sp>
      <p:sp>
        <p:nvSpPr>
          <p:cNvPr id="29699" name="Rectangle 4"/>
          <p:cNvSpPr>
            <a:spLocks noChangeArrowheads="1"/>
          </p:cNvSpPr>
          <p:nvPr/>
        </p:nvSpPr>
        <p:spPr bwMode="auto">
          <a:xfrm>
            <a:off x="-612775" y="6597650"/>
            <a:ext cx="9144000" cy="74613"/>
          </a:xfrm>
          <a:prstGeom prst="rect">
            <a:avLst/>
          </a:prstGeom>
          <a:solidFill>
            <a:schemeClr val="folHlink"/>
          </a:solidFill>
          <a:ln w="9525">
            <a:noFill/>
            <a:miter lim="800000"/>
            <a:headEnd type="none" w="sm" len="sm"/>
            <a:tailEnd type="none" w="sm" len="sm"/>
          </a:ln>
        </p:spPr>
        <p:txBody>
          <a:bodyPr wrap="none" anchor="ctr"/>
          <a:lstStyle/>
          <a:p>
            <a:endParaRPr lang="de-AT"/>
          </a:p>
        </p:txBody>
      </p:sp>
      <p:sp>
        <p:nvSpPr>
          <p:cNvPr id="29700" name="Rectangle 5"/>
          <p:cNvSpPr>
            <a:spLocks noGrp="1" noChangeArrowheads="1"/>
          </p:cNvSpPr>
          <p:nvPr>
            <p:ph type="title"/>
          </p:nvPr>
        </p:nvSpPr>
        <p:spPr>
          <a:xfrm>
            <a:off x="-1981200" y="-100013"/>
            <a:ext cx="13393738" cy="1800226"/>
          </a:xfrm>
          <a:solidFill>
            <a:schemeClr val="folHlink"/>
          </a:solidFill>
        </p:spPr>
        <p:txBody>
          <a:bodyPr/>
          <a:lstStyle/>
          <a:p>
            <a:r>
              <a:rPr lang="en-US" altLang="de-DE" sz="2400" b="0" smtClean="0">
                <a:effectLst/>
              </a:rPr>
              <a:t>                                    </a:t>
            </a:r>
            <a:r>
              <a:rPr lang="en-US" altLang="de-DE" sz="2400" smtClean="0">
                <a:effectLst/>
              </a:rPr>
              <a:t>Neuropsych</a:t>
            </a:r>
            <a:r>
              <a:rPr lang="de-DE" altLang="de-DE" sz="2400" smtClean="0">
                <a:effectLst/>
              </a:rPr>
              <a:t>iatrische Symptome und Pflegestress</a:t>
            </a:r>
            <a:r>
              <a:rPr lang="en-US" altLang="de-DE" sz="1800" b="0" smtClean="0">
                <a:effectLst/>
              </a:rPr>
              <a:t> </a:t>
            </a:r>
            <a:br>
              <a:rPr lang="en-US" altLang="de-DE" sz="1800" b="0" smtClean="0">
                <a:effectLst/>
              </a:rPr>
            </a:br>
            <a:endParaRPr lang="en-US" altLang="de-DE" sz="1800" b="0" smtClean="0">
              <a:effectLst/>
            </a:endParaRPr>
          </a:p>
        </p:txBody>
      </p:sp>
      <p:sp>
        <p:nvSpPr>
          <p:cNvPr id="29701" name="Rectangle 6"/>
          <p:cNvSpPr>
            <a:spLocks noGrp="1" noChangeArrowheads="1"/>
          </p:cNvSpPr>
          <p:nvPr>
            <p:ph type="body" idx="1"/>
          </p:nvPr>
        </p:nvSpPr>
        <p:spPr>
          <a:xfrm>
            <a:off x="609600" y="1546225"/>
            <a:ext cx="8078788" cy="4232275"/>
          </a:xfrm>
          <a:solidFill>
            <a:schemeClr val="folHlink"/>
          </a:solidFill>
        </p:spPr>
        <p:txBody>
          <a:bodyPr/>
          <a:lstStyle/>
          <a:p>
            <a:pPr marL="342900" indent="-342900" defTabSz="1152525">
              <a:lnSpc>
                <a:spcPct val="120000"/>
              </a:lnSpc>
              <a:spcBef>
                <a:spcPct val="0"/>
              </a:spcBef>
              <a:buFont typeface="Wingdings" pitchFamily="2" charset="2"/>
              <a:buNone/>
              <a:tabLst/>
            </a:pPr>
            <a:r>
              <a:rPr lang="en-US" altLang="de-DE" sz="2400" smtClean="0"/>
              <a:t>Reizbarkeit				76%</a:t>
            </a:r>
          </a:p>
          <a:p>
            <a:pPr marL="342900" indent="-342900" defTabSz="1152525">
              <a:lnSpc>
                <a:spcPct val="120000"/>
              </a:lnSpc>
              <a:spcBef>
                <a:spcPct val="0"/>
              </a:spcBef>
              <a:buFont typeface="Wingdings" pitchFamily="2" charset="2"/>
              <a:buNone/>
              <a:tabLst/>
            </a:pPr>
            <a:r>
              <a:rPr lang="en-US" altLang="de-DE" sz="2400" smtClean="0"/>
              <a:t>Wahn				</a:t>
            </a:r>
            <a:r>
              <a:rPr lang="de-DE" altLang="de-DE" sz="2400" smtClean="0"/>
              <a:t>              </a:t>
            </a:r>
            <a:r>
              <a:rPr lang="en-US" altLang="de-DE" sz="2400" smtClean="0"/>
              <a:t>72%</a:t>
            </a:r>
          </a:p>
          <a:p>
            <a:pPr marL="342900" indent="-342900" defTabSz="1152525">
              <a:lnSpc>
                <a:spcPct val="120000"/>
              </a:lnSpc>
              <a:spcBef>
                <a:spcPct val="0"/>
              </a:spcBef>
              <a:buFont typeface="Wingdings" pitchFamily="2" charset="2"/>
              <a:buNone/>
              <a:tabLst/>
            </a:pPr>
            <a:r>
              <a:rPr lang="en-US" altLang="de-DE" sz="2400" smtClean="0"/>
              <a:t>Dysphorie / Depression		             70%</a:t>
            </a:r>
          </a:p>
          <a:p>
            <a:pPr marL="342900" indent="-342900" defTabSz="1152525">
              <a:lnSpc>
                <a:spcPct val="120000"/>
              </a:lnSpc>
              <a:spcBef>
                <a:spcPct val="0"/>
              </a:spcBef>
              <a:buFont typeface="Wingdings" pitchFamily="2" charset="2"/>
              <a:buNone/>
              <a:tabLst/>
            </a:pPr>
            <a:r>
              <a:rPr lang="en-US" altLang="de-DE" sz="2400" smtClean="0"/>
              <a:t>Apathie / Teilnahmslosigkeit                       69%</a:t>
            </a:r>
          </a:p>
          <a:p>
            <a:pPr marL="342900" indent="-342900" defTabSz="1152525">
              <a:lnSpc>
                <a:spcPct val="120000"/>
              </a:lnSpc>
              <a:spcBef>
                <a:spcPct val="0"/>
              </a:spcBef>
              <a:buFont typeface="Wingdings" pitchFamily="2" charset="2"/>
              <a:buNone/>
              <a:tabLst/>
            </a:pPr>
            <a:r>
              <a:rPr lang="en-US" altLang="de-DE" sz="2400" b="1" smtClean="0"/>
              <a:t>Agitiertheit / Aggression</a:t>
            </a:r>
            <a:r>
              <a:rPr lang="en-US" altLang="de-DE" sz="2400" smtClean="0"/>
              <a:t>	</a:t>
            </a:r>
            <a:r>
              <a:rPr lang="de-DE" altLang="de-DE" sz="2400" b="1" smtClean="0"/>
              <a:t>             </a:t>
            </a:r>
            <a:r>
              <a:rPr lang="en-US" altLang="de-DE" sz="2400" b="1" smtClean="0"/>
              <a:t> 68%</a:t>
            </a:r>
          </a:p>
          <a:p>
            <a:pPr marL="342900" indent="-342900" defTabSz="1152525">
              <a:lnSpc>
                <a:spcPct val="120000"/>
              </a:lnSpc>
              <a:spcBef>
                <a:spcPct val="0"/>
              </a:spcBef>
              <a:buFont typeface="Wingdings" pitchFamily="2" charset="2"/>
              <a:buNone/>
              <a:tabLst/>
            </a:pPr>
            <a:r>
              <a:rPr lang="en-US" altLang="de-DE" sz="2400" smtClean="0"/>
              <a:t>Halluzination				59%</a:t>
            </a:r>
          </a:p>
          <a:p>
            <a:pPr marL="342900" indent="-342900" defTabSz="1152525">
              <a:lnSpc>
                <a:spcPct val="120000"/>
              </a:lnSpc>
              <a:spcBef>
                <a:spcPct val="0"/>
              </a:spcBef>
              <a:buFont typeface="Wingdings" pitchFamily="2" charset="2"/>
              <a:buNone/>
              <a:tabLst/>
            </a:pPr>
            <a:r>
              <a:rPr lang="en-US" altLang="de-DE" sz="2400" smtClean="0"/>
              <a:t>motorisches Verhalten		              35%</a:t>
            </a:r>
          </a:p>
        </p:txBody>
      </p:sp>
      <p:sp>
        <p:nvSpPr>
          <p:cNvPr id="29702" name="Text Box 7"/>
          <p:cNvSpPr txBox="1">
            <a:spLocks noChangeArrowheads="1"/>
          </p:cNvSpPr>
          <p:nvPr/>
        </p:nvSpPr>
        <p:spPr bwMode="auto">
          <a:xfrm>
            <a:off x="395288" y="6453188"/>
            <a:ext cx="6697662" cy="404812"/>
          </a:xfrm>
          <a:prstGeom prst="rect">
            <a:avLst/>
          </a:prstGeom>
          <a:solidFill>
            <a:schemeClr val="folHlink"/>
          </a:solidFill>
          <a:ln w="9525">
            <a:noFill/>
            <a:miter lim="800000"/>
            <a:headEnd/>
            <a:tailEnd/>
          </a:ln>
        </p:spPr>
        <p:txBody>
          <a:bodyPr lIns="0" tIns="0" rIns="0" bIns="0"/>
          <a:lstStyle/>
          <a:p>
            <a:pPr eaLnBrk="0" hangingPunct="0">
              <a:lnSpc>
                <a:spcPct val="90000"/>
              </a:lnSpc>
            </a:pPr>
            <a:r>
              <a:rPr lang="en-GB" altLang="de-DE" sz="1400"/>
              <a:t>* Kaufer DI </a:t>
            </a:r>
            <a:r>
              <a:rPr lang="en-GB" altLang="de-DE" sz="1400" i="1"/>
              <a:t>et </a:t>
            </a:r>
            <a:r>
              <a:rPr lang="en-GB" altLang="de-DE" sz="1400"/>
              <a:t>al</a:t>
            </a:r>
            <a:r>
              <a:rPr lang="en-GB" altLang="de-DE" sz="1400" i="1"/>
              <a:t>. </a:t>
            </a:r>
            <a:r>
              <a:rPr lang="en-GB" altLang="de-DE" sz="1400"/>
              <a:t>J Am Geriatr Soc 1998; 46: 210 -</a:t>
            </a:r>
            <a:r>
              <a:rPr lang="en-GB" altLang="de-DE" sz="1400">
                <a:solidFill>
                  <a:srgbClr val="FFFFFF"/>
                </a:solidFill>
              </a:rPr>
              <a:t> .</a:t>
            </a:r>
            <a:endParaRPr lang="en-US" altLang="de-DE" sz="1400">
              <a:solidFill>
                <a:srgbClr val="66FF99"/>
              </a:solidFill>
            </a:endParaRPr>
          </a:p>
        </p:txBody>
      </p:sp>
      <p:sp>
        <p:nvSpPr>
          <p:cNvPr id="66568" name="Text Box 8"/>
          <p:cNvSpPr txBox="1">
            <a:spLocks noChangeArrowheads="1"/>
          </p:cNvSpPr>
          <p:nvPr/>
        </p:nvSpPr>
        <p:spPr bwMode="auto">
          <a:xfrm>
            <a:off x="1366838" y="5661025"/>
            <a:ext cx="7092950" cy="647700"/>
          </a:xfrm>
          <a:prstGeom prst="rect">
            <a:avLst/>
          </a:prstGeom>
          <a:solidFill>
            <a:schemeClr val="folHlink"/>
          </a:solidFill>
          <a:ln w="9525">
            <a:noFill/>
            <a:miter lim="800000"/>
            <a:headEnd/>
            <a:tailEnd/>
          </a:ln>
        </p:spPr>
        <p:txBody>
          <a:bodyPr lIns="0" tIns="0" rIns="0" bIns="0"/>
          <a:lstStyle/>
          <a:p>
            <a:pPr eaLnBrk="0" hangingPunct="0">
              <a:lnSpc>
                <a:spcPct val="90000"/>
              </a:lnSpc>
            </a:pPr>
            <a:endParaRPr lang="en-US" altLang="de-DE">
              <a:solidFill>
                <a:srgbClr val="66FF99"/>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6568"/>
                                        </p:tgtEl>
                                        <p:attrNameLst>
                                          <p:attrName>style.visibility</p:attrName>
                                        </p:attrNameLst>
                                      </p:cBhvr>
                                      <p:to>
                                        <p:strVal val="visible"/>
                                      </p:to>
                                    </p:set>
                                    <p:animEffect transition="in" filter="dissolve">
                                      <p:cBhvr>
                                        <p:cTn id="7" dur="500"/>
                                        <p:tgtEl>
                                          <p:spTgt spid="66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indent="0" eaLnBrk="1" hangingPunct="1">
              <a:defRPr/>
            </a:pPr>
            <a:r>
              <a:rPr lang="de-AT" dirty="0" smtClean="0"/>
              <a:t>Agitation</a:t>
            </a:r>
            <a:endParaRPr lang="de-AT" dirty="0"/>
          </a:p>
        </p:txBody>
      </p:sp>
      <p:sp>
        <p:nvSpPr>
          <p:cNvPr id="5" name="Inhaltsplatzhalter 4"/>
          <p:cNvSpPr>
            <a:spLocks noGrp="1"/>
          </p:cNvSpPr>
          <p:nvPr>
            <p:ph idx="1"/>
          </p:nvPr>
        </p:nvSpPr>
        <p:spPr>
          <a:xfrm>
            <a:off x="457200" y="1125538"/>
            <a:ext cx="8229600" cy="4818062"/>
          </a:xfrm>
        </p:spPr>
        <p:txBody>
          <a:bodyPr/>
          <a:lstStyle/>
          <a:p>
            <a:pPr eaLnBrk="1" hangingPunct="1">
              <a:defRPr/>
            </a:pPr>
            <a:r>
              <a:rPr lang="de-AT" b="1" dirty="0" err="1"/>
              <a:t>agi|tiert</a:t>
            </a:r>
            <a:r>
              <a:rPr lang="de-AT" dirty="0"/>
              <a:t> = erregt, unruhig </a:t>
            </a:r>
            <a:endParaRPr lang="de-AT" dirty="0" smtClean="0"/>
          </a:p>
          <a:p>
            <a:pPr eaLnBrk="1" hangingPunct="1">
              <a:defRPr/>
            </a:pPr>
            <a:r>
              <a:rPr lang="de-AT" dirty="0"/>
              <a:t>Synonyme: unruhig; bewegt, fahrig, flatterig, hektisch, lebhaft, nervös, quecksilbrig, rastlos, ruhelos, zerfahren; </a:t>
            </a:r>
            <a:endParaRPr lang="de-AT" dirty="0" smtClean="0"/>
          </a:p>
          <a:p>
            <a:pPr lvl="1" eaLnBrk="1" hangingPunct="1">
              <a:defRPr/>
            </a:pPr>
            <a:r>
              <a:rPr lang="de-AT" dirty="0" smtClean="0"/>
              <a:t>(</a:t>
            </a:r>
            <a:r>
              <a:rPr lang="de-AT" dirty="0"/>
              <a:t>gehoben) regsam, unstet; </a:t>
            </a:r>
            <a:endParaRPr lang="de-AT" dirty="0" smtClean="0"/>
          </a:p>
          <a:p>
            <a:pPr lvl="1" eaLnBrk="1" hangingPunct="1">
              <a:defRPr/>
            </a:pPr>
            <a:r>
              <a:rPr lang="de-AT" dirty="0" smtClean="0"/>
              <a:t>(</a:t>
            </a:r>
            <a:r>
              <a:rPr lang="de-AT" dirty="0"/>
              <a:t>bildungssprachlich) agil; </a:t>
            </a:r>
            <a:endParaRPr lang="de-AT" dirty="0" smtClean="0"/>
          </a:p>
          <a:p>
            <a:pPr lvl="1" eaLnBrk="1" hangingPunct="1">
              <a:defRPr/>
            </a:pPr>
            <a:r>
              <a:rPr lang="de-AT" dirty="0" smtClean="0"/>
              <a:t>(</a:t>
            </a:r>
            <a:r>
              <a:rPr lang="de-AT" dirty="0"/>
              <a:t>umgangssprachlich) immer auf dem Sprung, kribbelig, quirlig, zappelig; </a:t>
            </a:r>
            <a:endParaRPr lang="de-AT" dirty="0" smtClean="0"/>
          </a:p>
          <a:p>
            <a:pPr lvl="1" eaLnBrk="1" hangingPunct="1">
              <a:defRPr/>
            </a:pPr>
            <a:r>
              <a:rPr lang="de-AT" dirty="0" smtClean="0"/>
              <a:t>(</a:t>
            </a:r>
            <a:r>
              <a:rPr lang="de-AT" dirty="0"/>
              <a:t>norddeutsch umgangssprachlich) hibbelig; (landschaftlich) fickerig, wuselig; </a:t>
            </a:r>
            <a:endParaRPr lang="de-AT" dirty="0" smtClean="0"/>
          </a:p>
          <a:p>
            <a:pPr eaLnBrk="1" hangingPunct="1">
              <a:defRPr/>
            </a:pPr>
            <a:r>
              <a:rPr lang="de-AT" b="1" dirty="0" smtClean="0"/>
              <a:t>(</a:t>
            </a:r>
            <a:r>
              <a:rPr lang="de-AT" b="1" dirty="0"/>
              <a:t>Medizin) </a:t>
            </a:r>
            <a:r>
              <a:rPr lang="de-AT" dirty="0"/>
              <a:t>hyperaktiv, hyperkinetisch)</a:t>
            </a:r>
          </a:p>
          <a:p>
            <a:pPr eaLnBrk="1" hangingPunct="1">
              <a:defRPr/>
            </a:pPr>
            <a:r>
              <a:rPr lang="de-AT" sz="1600" i="1" u="sng" dirty="0">
                <a:solidFill>
                  <a:schemeClr val="bg2">
                    <a:lumMod val="75000"/>
                  </a:schemeClr>
                </a:solidFill>
              </a:rPr>
              <a:t>http://</a:t>
            </a:r>
            <a:r>
              <a:rPr lang="de-AT" sz="1600" i="1" u="sng" dirty="0" smtClean="0">
                <a:solidFill>
                  <a:schemeClr val="bg2">
                    <a:lumMod val="75000"/>
                  </a:schemeClr>
                </a:solidFill>
              </a:rPr>
              <a:t>www.duden.de/rechtschreibung/</a:t>
            </a:r>
            <a:endParaRPr lang="de-AT" sz="1600" dirty="0">
              <a:solidFill>
                <a:schemeClr val="bg2">
                  <a:lumMod val="75000"/>
                </a:schemeClr>
              </a:solidFill>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indent="0" eaLnBrk="1" hangingPunct="1">
              <a:defRPr/>
            </a:pPr>
            <a:r>
              <a:rPr lang="de-AT" dirty="0" smtClean="0"/>
              <a:t>Agitation/Agitiertheit</a:t>
            </a:r>
            <a:endParaRPr lang="de-AT" dirty="0"/>
          </a:p>
        </p:txBody>
      </p:sp>
      <p:sp>
        <p:nvSpPr>
          <p:cNvPr id="5" name="Inhaltsplatzhalter 4"/>
          <p:cNvSpPr>
            <a:spLocks noGrp="1"/>
          </p:cNvSpPr>
          <p:nvPr>
            <p:ph idx="1"/>
          </p:nvPr>
        </p:nvSpPr>
        <p:spPr>
          <a:xfrm>
            <a:off x="457200" y="1295400"/>
            <a:ext cx="8229600" cy="4941888"/>
          </a:xfrm>
        </p:spPr>
        <p:txBody>
          <a:bodyPr/>
          <a:lstStyle/>
          <a:p>
            <a:pPr eaLnBrk="1" hangingPunct="1">
              <a:defRPr/>
            </a:pPr>
            <a:r>
              <a:rPr lang="de-AT" b="1" dirty="0"/>
              <a:t>Agitiertheit</a:t>
            </a:r>
            <a:r>
              <a:rPr lang="de-AT" dirty="0"/>
              <a:t> (vom lateinischen Wort </a:t>
            </a:r>
            <a:r>
              <a:rPr lang="de-AT" i="1" dirty="0" err="1"/>
              <a:t>agere</a:t>
            </a:r>
            <a:r>
              <a:rPr lang="de-AT" dirty="0"/>
              <a:t> = handeln, treiben, führen, forttreiben, etwas tun</a:t>
            </a:r>
            <a:r>
              <a:rPr lang="de-AT" dirty="0" smtClean="0"/>
              <a:t>)</a:t>
            </a:r>
          </a:p>
          <a:p>
            <a:pPr eaLnBrk="1" hangingPunct="1">
              <a:defRPr/>
            </a:pPr>
            <a:r>
              <a:rPr lang="de-AT" dirty="0" smtClean="0"/>
              <a:t>Motorische Unruhe und </a:t>
            </a:r>
            <a:r>
              <a:rPr lang="de-AT" dirty="0"/>
              <a:t>Gefühl des Getrieben- oder </a:t>
            </a:r>
            <a:r>
              <a:rPr lang="de-AT" dirty="0" err="1"/>
              <a:t>Gehetztseins</a:t>
            </a:r>
            <a:r>
              <a:rPr lang="de-AT" dirty="0"/>
              <a:t> </a:t>
            </a:r>
            <a:endParaRPr lang="de-AT" u="sng" baseline="30000" dirty="0"/>
          </a:p>
          <a:p>
            <a:pPr eaLnBrk="1" hangingPunct="1">
              <a:defRPr/>
            </a:pPr>
            <a:r>
              <a:rPr lang="de-AT" dirty="0"/>
              <a:t>zielloses Umherwandern, Nesteln, Räumen, Umhergreifen, ständiges </a:t>
            </a:r>
            <a:r>
              <a:rPr lang="de-AT" dirty="0" err="1"/>
              <a:t>Sichausziehen</a:t>
            </a:r>
            <a:r>
              <a:rPr lang="de-AT" dirty="0"/>
              <a:t> und </a:t>
            </a:r>
            <a:r>
              <a:rPr lang="de-AT" dirty="0" smtClean="0"/>
              <a:t>Zittern</a:t>
            </a:r>
          </a:p>
          <a:p>
            <a:pPr eaLnBrk="1" hangingPunct="1">
              <a:defRPr/>
            </a:pPr>
            <a:r>
              <a:rPr lang="de-AT" b="1" dirty="0" smtClean="0"/>
              <a:t>Agitation</a:t>
            </a:r>
            <a:r>
              <a:rPr lang="de-AT" dirty="0"/>
              <a:t> </a:t>
            </a:r>
            <a:r>
              <a:rPr lang="de-AT" dirty="0" smtClean="0"/>
              <a:t>eher </a:t>
            </a:r>
            <a:r>
              <a:rPr lang="de-AT" dirty="0"/>
              <a:t>im Sinne von politischer </a:t>
            </a:r>
            <a:r>
              <a:rPr lang="de-AT" dirty="0" smtClean="0"/>
              <a:t>Werbung </a:t>
            </a:r>
            <a:r>
              <a:rPr lang="de-AT" dirty="0"/>
              <a:t>oder Hetze </a:t>
            </a:r>
          </a:p>
          <a:p>
            <a:pPr marL="188913" indent="0" eaLnBrk="1" hangingPunct="1">
              <a:buFont typeface="Wingdings" pitchFamily="2" charset="2"/>
              <a:buNone/>
              <a:defRPr/>
            </a:pPr>
            <a:r>
              <a:rPr lang="de-AT" sz="1200" i="1" u="sng" dirty="0" smtClean="0"/>
              <a:t>http</a:t>
            </a:r>
            <a:r>
              <a:rPr lang="de-AT" sz="1200" i="1" u="sng" dirty="0"/>
              <a:t>://</a:t>
            </a:r>
            <a:r>
              <a:rPr lang="de-AT" sz="1200" i="1" u="sng" dirty="0" smtClean="0"/>
              <a:t>www.pflegewiki.de/wiki/Agitiertheit:</a:t>
            </a:r>
          </a:p>
          <a:p>
            <a:pPr marL="188913" indent="0" eaLnBrk="1" hangingPunct="1">
              <a:buFont typeface="Wingdings" pitchFamily="2" charset="2"/>
              <a:buNone/>
              <a:defRPr/>
            </a:pPr>
            <a:r>
              <a:rPr lang="de-AT" sz="1200" i="1" dirty="0" smtClean="0"/>
              <a:t>Pschyrembel</a:t>
            </a:r>
            <a:r>
              <a:rPr lang="de-AT" sz="1200" i="1" dirty="0"/>
              <a:t>® </a:t>
            </a:r>
            <a:r>
              <a:rPr lang="de-AT" sz="1200" i="1" dirty="0" err="1"/>
              <a:t>Psychatrie</a:t>
            </a:r>
            <a:r>
              <a:rPr lang="de-AT" sz="1200" i="1" dirty="0"/>
              <a:t>, Klinische Psychologie, Psychotherapie, Walter de </a:t>
            </a:r>
            <a:r>
              <a:rPr lang="de-AT" sz="1200" i="1" dirty="0" err="1"/>
              <a:t>Gruyter</a:t>
            </a:r>
            <a:r>
              <a:rPr lang="de-AT" sz="1200" i="1" dirty="0"/>
              <a:t> GmbH &amp; Co. KG, Berlin 2009  </a:t>
            </a:r>
            <a:r>
              <a:rPr lang="de-AT" sz="1200" i="1" dirty="0" smtClean="0"/>
              <a:t>Der </a:t>
            </a:r>
            <a:r>
              <a:rPr lang="de-AT" sz="1200" i="1" dirty="0"/>
              <a:t>kleine Duden - Fremdwörter, Bibliographisches Institut &amp; F. A. Brockhaus AG, Mannheim 2004</a:t>
            </a:r>
            <a:endParaRPr lang="de-AT" sz="1200" dirty="0"/>
          </a:p>
          <a:p>
            <a:pPr eaLnBrk="1" hangingPunct="1">
              <a:defRPr/>
            </a:pPr>
            <a:endParaRPr lang="de-AT" dirty="0"/>
          </a:p>
          <a:p>
            <a:pPr marL="188913" indent="0" eaLnBrk="1" hangingPunct="1">
              <a:buFont typeface="Wingdings" pitchFamily="2" charset="2"/>
              <a:buNone/>
              <a:defRPr/>
            </a:pPr>
            <a:endParaRPr lang="de-AT" dirty="0"/>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002588" cy="600075"/>
          </a:xfrm>
        </p:spPr>
        <p:txBody>
          <a:bodyPr/>
          <a:lstStyle/>
          <a:p>
            <a:pPr indent="0" eaLnBrk="1" hangingPunct="1">
              <a:defRPr/>
            </a:pPr>
            <a:r>
              <a:rPr lang="de-AT" dirty="0" smtClean="0"/>
              <a:t>Definition von Cohen-Mansfield</a:t>
            </a:r>
            <a:endParaRPr lang="de-AT" dirty="0"/>
          </a:p>
        </p:txBody>
      </p:sp>
      <p:sp>
        <p:nvSpPr>
          <p:cNvPr id="33794" name="Inhaltsplatzhalter 2"/>
          <p:cNvSpPr>
            <a:spLocks noGrp="1"/>
          </p:cNvSpPr>
          <p:nvPr>
            <p:ph idx="1"/>
          </p:nvPr>
        </p:nvSpPr>
        <p:spPr/>
        <p:txBody>
          <a:bodyPr/>
          <a:lstStyle/>
          <a:p>
            <a:pPr eaLnBrk="1" hangingPunct="1"/>
            <a:r>
              <a:rPr lang="de-AT" smtClean="0"/>
              <a:t>Agitation wird definiert als ‚unangebrachte verbale, vokale oder motorische Aktivitäten, welche von einem aussenstehenden Beobachter nicht als von Bedürfnissen oder aus der Verwirrung des Individuums direkt resultierend beurteilt wird’ (Cohen-Mansfield &amp; Billig, 1986)</a:t>
            </a:r>
          </a:p>
          <a:p>
            <a:pPr eaLnBrk="1" hangingPunct="1"/>
            <a:r>
              <a:rPr lang="de-AT" b="1" smtClean="0"/>
              <a:t>Agitation resultiert aus einem Zusammenspiel von Bewohnenden-, Pflegenden- und Umweltfaktoren</a:t>
            </a:r>
            <a:r>
              <a:rPr lang="de-AT" smtClean="0"/>
              <a:t> (Cohen-Mansfield, 2001).</a:t>
            </a:r>
          </a:p>
          <a:p>
            <a:pPr eaLnBrk="1" hangingPunct="1">
              <a:buFont typeface="Wingdings" pitchFamily="2" charset="2"/>
              <a:buNone/>
            </a:pPr>
            <a:r>
              <a:rPr lang="de-AT" sz="1200" b="1" smtClean="0"/>
              <a:t>(aus S Oppikofer, H R Schelling: 2008 Pflegeinterventionen bei Agitation und schwerer Demenz - Schweiz)</a:t>
            </a:r>
          </a:p>
          <a:p>
            <a:pPr eaLnBrk="1" hangingPunct="1"/>
            <a:endParaRPr lang="de-AT" smtClean="0"/>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388" y="115888"/>
            <a:ext cx="8713787" cy="1152525"/>
          </a:xfrm>
        </p:spPr>
        <p:txBody>
          <a:bodyPr/>
          <a:lstStyle/>
          <a:p>
            <a:pPr indent="0" eaLnBrk="1" hangingPunct="1">
              <a:defRPr/>
            </a:pPr>
            <a:r>
              <a:rPr lang="de-AT" dirty="0">
                <a:effectLst/>
              </a:rPr>
              <a:t>Cohen Mansfield Agitation </a:t>
            </a:r>
            <a:r>
              <a:rPr lang="de-AT" dirty="0" err="1">
                <a:effectLst/>
              </a:rPr>
              <a:t>Inventory</a:t>
            </a:r>
            <a:r>
              <a:rPr lang="de-AT" dirty="0">
                <a:effectLst/>
              </a:rPr>
              <a:t> (CMAI)</a:t>
            </a:r>
            <a:br>
              <a:rPr lang="de-AT" dirty="0">
                <a:effectLst/>
              </a:rPr>
            </a:br>
            <a:endParaRPr lang="de-AT" dirty="0"/>
          </a:p>
        </p:txBody>
      </p:sp>
      <p:sp>
        <p:nvSpPr>
          <p:cNvPr id="34818" name="Inhaltsplatzhalter 2"/>
          <p:cNvSpPr>
            <a:spLocks noGrp="1"/>
          </p:cNvSpPr>
          <p:nvPr>
            <p:ph idx="1"/>
          </p:nvPr>
        </p:nvSpPr>
        <p:spPr/>
        <p:txBody>
          <a:bodyPr/>
          <a:lstStyle/>
          <a:p>
            <a:pPr eaLnBrk="1" hangingPunct="1"/>
            <a:r>
              <a:rPr lang="de-AT" smtClean="0"/>
              <a:t>vier Hauptfaktoren</a:t>
            </a:r>
          </a:p>
          <a:p>
            <a:pPr lvl="1" eaLnBrk="1" hangingPunct="1"/>
            <a:r>
              <a:rPr lang="de-AT" smtClean="0"/>
              <a:t>(a) aggressives Verhalten (schlagen, beissen, stossen etc.)</a:t>
            </a:r>
          </a:p>
          <a:p>
            <a:pPr lvl="1" eaLnBrk="1" hangingPunct="1"/>
            <a:r>
              <a:rPr lang="de-AT" smtClean="0"/>
              <a:t>(b) physisch nicht-aggressives Verhalten (herumgehen, generelle Unruhe etc.)</a:t>
            </a:r>
          </a:p>
          <a:p>
            <a:pPr lvl="1" eaLnBrk="1" hangingPunct="1"/>
            <a:r>
              <a:rPr lang="de-AT" smtClean="0"/>
              <a:t>(c) verbal agitiertes Verhalten (sich beschweren, konstant nach Aufmerksamkeit suchen, Negativismus, wiederholtes Fragen)</a:t>
            </a:r>
          </a:p>
          <a:p>
            <a:pPr lvl="1" eaLnBrk="1" hangingPunct="1"/>
            <a:r>
              <a:rPr lang="de-AT" smtClean="0"/>
              <a:t>(d) Verstecken und Horten</a:t>
            </a: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4813"/>
            <a:ext cx="8507413" cy="647700"/>
          </a:xfrm>
        </p:spPr>
        <p:txBody>
          <a:bodyPr/>
          <a:lstStyle/>
          <a:p>
            <a:pPr indent="0" eaLnBrk="1" hangingPunct="1">
              <a:defRPr/>
            </a:pPr>
            <a:r>
              <a:rPr lang="de-AT" dirty="0">
                <a:effectLst/>
              </a:rPr>
              <a:t>Die vier Faktoren des CMAI nach </a:t>
            </a:r>
            <a:r>
              <a:rPr lang="de-AT" dirty="0" err="1">
                <a:effectLst/>
              </a:rPr>
              <a:t>Rabinowitz</a:t>
            </a:r>
            <a:r>
              <a:rPr lang="de-AT" dirty="0">
                <a:effectLst/>
              </a:rPr>
              <a:t> et al. (2005)</a:t>
            </a:r>
            <a:br>
              <a:rPr lang="de-AT" dirty="0">
                <a:effectLst/>
              </a:rPr>
            </a:br>
            <a:endParaRPr lang="de-AT" dirty="0"/>
          </a:p>
        </p:txBody>
      </p:sp>
      <p:sp>
        <p:nvSpPr>
          <p:cNvPr id="35842" name="Inhaltsplatzhalter 2"/>
          <p:cNvSpPr>
            <a:spLocks noGrp="1"/>
          </p:cNvSpPr>
          <p:nvPr>
            <p:ph idx="1"/>
          </p:nvPr>
        </p:nvSpPr>
        <p:spPr/>
        <p:txBody>
          <a:bodyPr/>
          <a:lstStyle/>
          <a:p>
            <a:pPr eaLnBrk="1" hangingPunct="1"/>
            <a:endParaRPr lang="de-AT" smtClean="0"/>
          </a:p>
        </p:txBody>
      </p:sp>
      <p:pic>
        <p:nvPicPr>
          <p:cNvPr id="35843" name="Picture 2"/>
          <p:cNvPicPr>
            <a:picLocks noChangeAspect="1" noChangeArrowheads="1"/>
          </p:cNvPicPr>
          <p:nvPr/>
        </p:nvPicPr>
        <p:blipFill>
          <a:blip r:embed="rId2"/>
          <a:srcRect/>
          <a:stretch>
            <a:fillRect/>
          </a:stretch>
        </p:blipFill>
        <p:spPr bwMode="auto">
          <a:xfrm>
            <a:off x="141288" y="1268413"/>
            <a:ext cx="8861425" cy="4464050"/>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362950" cy="600075"/>
          </a:xfrm>
        </p:spPr>
        <p:txBody>
          <a:bodyPr/>
          <a:lstStyle/>
          <a:p>
            <a:pPr indent="0" eaLnBrk="1" hangingPunct="1">
              <a:defRPr/>
            </a:pPr>
            <a:r>
              <a:rPr lang="de-AT" dirty="0"/>
              <a:t>Pittsburgh Agitation </a:t>
            </a:r>
            <a:r>
              <a:rPr lang="de-AT" dirty="0" err="1"/>
              <a:t>Scale</a:t>
            </a:r>
            <a:r>
              <a:rPr lang="de-AT" dirty="0"/>
              <a:t> (PAS)</a:t>
            </a:r>
          </a:p>
        </p:txBody>
      </p:sp>
      <p:sp>
        <p:nvSpPr>
          <p:cNvPr id="3" name="Inhaltsplatzhalter 2"/>
          <p:cNvSpPr>
            <a:spLocks noGrp="1"/>
          </p:cNvSpPr>
          <p:nvPr>
            <p:ph idx="1"/>
          </p:nvPr>
        </p:nvSpPr>
        <p:spPr/>
        <p:txBody>
          <a:bodyPr/>
          <a:lstStyle/>
          <a:p>
            <a:pPr eaLnBrk="1" hangingPunct="1">
              <a:defRPr/>
            </a:pPr>
            <a:r>
              <a:rPr lang="de-AT" dirty="0"/>
              <a:t>Die PAS (Rosen et al., 1994) quantifiziert den Schweregrad agitierten Verhaltens. </a:t>
            </a:r>
            <a:endParaRPr lang="de-AT" dirty="0" smtClean="0"/>
          </a:p>
          <a:p>
            <a:pPr eaLnBrk="1" hangingPunct="1">
              <a:defRPr/>
            </a:pPr>
            <a:r>
              <a:rPr lang="de-AT" dirty="0" smtClean="0"/>
              <a:t>Sie </a:t>
            </a:r>
            <a:r>
              <a:rPr lang="de-AT" dirty="0"/>
              <a:t>besteht </a:t>
            </a:r>
            <a:r>
              <a:rPr lang="de-AT" dirty="0" smtClean="0"/>
              <a:t>aus vier </a:t>
            </a:r>
            <a:r>
              <a:rPr lang="de-AT" dirty="0"/>
              <a:t>Verhaltensgruppen: </a:t>
            </a:r>
            <a:endParaRPr lang="de-AT" dirty="0" smtClean="0"/>
          </a:p>
          <a:p>
            <a:pPr lvl="1" eaLnBrk="1" hangingPunct="1">
              <a:defRPr/>
            </a:pPr>
            <a:r>
              <a:rPr lang="de-AT" dirty="0" smtClean="0"/>
              <a:t>(</a:t>
            </a:r>
            <a:r>
              <a:rPr lang="de-AT" dirty="0"/>
              <a:t>1) abnormale stimmliche </a:t>
            </a:r>
            <a:r>
              <a:rPr lang="de-AT" dirty="0" err="1" smtClean="0"/>
              <a:t>Äusserungen</a:t>
            </a:r>
            <a:r>
              <a:rPr lang="de-AT" dirty="0" smtClean="0"/>
              <a:t> </a:t>
            </a:r>
          </a:p>
          <a:p>
            <a:pPr lvl="1" eaLnBrk="1" hangingPunct="1">
              <a:defRPr/>
            </a:pPr>
            <a:r>
              <a:rPr lang="de-AT" dirty="0" smtClean="0"/>
              <a:t>(</a:t>
            </a:r>
            <a:r>
              <a:rPr lang="de-AT" dirty="0"/>
              <a:t>2) motorische </a:t>
            </a:r>
            <a:r>
              <a:rPr lang="de-AT" dirty="0" smtClean="0"/>
              <a:t>Agitiertheit</a:t>
            </a:r>
          </a:p>
          <a:p>
            <a:pPr lvl="1" eaLnBrk="1" hangingPunct="1">
              <a:defRPr/>
            </a:pPr>
            <a:r>
              <a:rPr lang="de-AT" dirty="0" smtClean="0"/>
              <a:t>(</a:t>
            </a:r>
            <a:r>
              <a:rPr lang="de-AT" dirty="0"/>
              <a:t>3) Aggressivität und </a:t>
            </a:r>
            <a:endParaRPr lang="de-AT" dirty="0" smtClean="0"/>
          </a:p>
          <a:p>
            <a:pPr lvl="1" eaLnBrk="1" hangingPunct="1">
              <a:defRPr/>
            </a:pPr>
            <a:r>
              <a:rPr lang="de-AT" dirty="0" smtClean="0"/>
              <a:t>(</a:t>
            </a:r>
            <a:r>
              <a:rPr lang="de-AT" dirty="0"/>
              <a:t>4) Widerstand gegen </a:t>
            </a:r>
            <a:r>
              <a:rPr lang="de-AT" dirty="0" smtClean="0"/>
              <a:t>Pflege</a:t>
            </a:r>
            <a:endParaRPr lang="de-AT" dirty="0"/>
          </a:p>
          <a:p>
            <a:pPr marL="188913" indent="0" eaLnBrk="1" hangingPunct="1">
              <a:buFont typeface="Wingdings" pitchFamily="2" charset="2"/>
              <a:buNone/>
              <a:defRPr/>
            </a:pPr>
            <a:endParaRPr lang="de-AT" dirty="0"/>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3"/>
          <p:cNvSpPr txBox="1">
            <a:spLocks noChangeArrowheads="1"/>
          </p:cNvSpPr>
          <p:nvPr/>
        </p:nvSpPr>
        <p:spPr bwMode="auto">
          <a:xfrm>
            <a:off x="2916238" y="6584950"/>
            <a:ext cx="2735262" cy="244475"/>
          </a:xfrm>
          <a:prstGeom prst="rect">
            <a:avLst/>
          </a:prstGeom>
          <a:noFill/>
          <a:ln w="9525">
            <a:noFill/>
            <a:miter lim="800000"/>
            <a:headEnd/>
            <a:tailEnd/>
          </a:ln>
        </p:spPr>
        <p:txBody>
          <a:bodyPr>
            <a:spAutoFit/>
          </a:bodyPr>
          <a:lstStyle/>
          <a:p>
            <a:pPr algn="r" eaLnBrk="0" hangingPunct="0"/>
            <a:r>
              <a:rPr lang="de-DE" sz="1000" b="1"/>
              <a:t>nach Cummings et al., Neurology, 1994</a:t>
            </a:r>
          </a:p>
        </p:txBody>
      </p:sp>
      <p:sp>
        <p:nvSpPr>
          <p:cNvPr id="37890" name="Text Box 10"/>
          <p:cNvSpPr txBox="1">
            <a:spLocks noChangeArrowheads="1"/>
          </p:cNvSpPr>
          <p:nvPr/>
        </p:nvSpPr>
        <p:spPr bwMode="auto">
          <a:xfrm>
            <a:off x="514350" y="1020763"/>
            <a:ext cx="1682750" cy="366712"/>
          </a:xfrm>
          <a:prstGeom prst="rect">
            <a:avLst/>
          </a:prstGeom>
          <a:noFill/>
          <a:ln w="9525">
            <a:noFill/>
            <a:miter lim="800000"/>
            <a:headEnd/>
            <a:tailEnd/>
          </a:ln>
        </p:spPr>
        <p:txBody>
          <a:bodyPr wrap="none">
            <a:spAutoFit/>
          </a:bodyPr>
          <a:lstStyle/>
          <a:p>
            <a:pPr algn="ctr" eaLnBrk="0" hangingPunct="0"/>
            <a:r>
              <a:rPr lang="de-DE" b="1">
                <a:solidFill>
                  <a:srgbClr val="C00000"/>
                </a:solidFill>
              </a:rPr>
              <a:t>12 DOMÄNEN</a:t>
            </a:r>
          </a:p>
        </p:txBody>
      </p:sp>
      <p:sp>
        <p:nvSpPr>
          <p:cNvPr id="37891" name="Text Box 13"/>
          <p:cNvSpPr txBox="1">
            <a:spLocks noChangeArrowheads="1"/>
          </p:cNvSpPr>
          <p:nvPr/>
        </p:nvSpPr>
        <p:spPr bwMode="auto">
          <a:xfrm>
            <a:off x="558800" y="1506538"/>
            <a:ext cx="3429000" cy="4778375"/>
          </a:xfrm>
          <a:prstGeom prst="rect">
            <a:avLst/>
          </a:prstGeom>
          <a:noFill/>
          <a:ln w="57150">
            <a:noFill/>
            <a:miter lim="800000"/>
            <a:headEnd/>
            <a:tailEnd/>
          </a:ln>
        </p:spPr>
        <p:txBody>
          <a:bodyPr wrap="none">
            <a:spAutoFit/>
          </a:bodyPr>
          <a:lstStyle/>
          <a:p>
            <a:pPr eaLnBrk="0" hangingPunct="0">
              <a:lnSpc>
                <a:spcPct val="160000"/>
              </a:lnSpc>
              <a:buFontTx/>
              <a:buChar char="•"/>
            </a:pPr>
            <a:r>
              <a:rPr lang="de-DE" sz="1600" b="1"/>
              <a:t>  Wahnvorstellungen</a:t>
            </a:r>
          </a:p>
          <a:p>
            <a:pPr eaLnBrk="0" hangingPunct="0">
              <a:lnSpc>
                <a:spcPct val="160000"/>
              </a:lnSpc>
              <a:buFontTx/>
              <a:buChar char="•"/>
            </a:pPr>
            <a:r>
              <a:rPr lang="de-DE" sz="1600" b="1"/>
              <a:t>  Halluzinationen</a:t>
            </a:r>
          </a:p>
          <a:p>
            <a:pPr eaLnBrk="0" hangingPunct="0">
              <a:lnSpc>
                <a:spcPct val="160000"/>
              </a:lnSpc>
              <a:buFontTx/>
              <a:buChar char="•"/>
            </a:pPr>
            <a:r>
              <a:rPr lang="de-DE" sz="1600" b="1"/>
              <a:t>  </a:t>
            </a:r>
            <a:r>
              <a:rPr lang="de-DE" sz="1600" b="1">
                <a:solidFill>
                  <a:srgbClr val="FF6600"/>
                </a:solidFill>
              </a:rPr>
              <a:t>Agitation / Aggression</a:t>
            </a:r>
          </a:p>
          <a:p>
            <a:pPr eaLnBrk="0" hangingPunct="0">
              <a:lnSpc>
                <a:spcPct val="160000"/>
              </a:lnSpc>
              <a:buFontTx/>
              <a:buChar char="•"/>
            </a:pPr>
            <a:r>
              <a:rPr lang="de-DE" sz="1600" b="1"/>
              <a:t>  Depression / Dysphorie</a:t>
            </a:r>
          </a:p>
          <a:p>
            <a:pPr eaLnBrk="0" hangingPunct="0">
              <a:lnSpc>
                <a:spcPct val="160000"/>
              </a:lnSpc>
              <a:buFontTx/>
              <a:buChar char="•"/>
            </a:pPr>
            <a:r>
              <a:rPr lang="de-DE" sz="1600" b="1"/>
              <a:t>  Angst</a:t>
            </a:r>
          </a:p>
          <a:p>
            <a:pPr eaLnBrk="0" hangingPunct="0">
              <a:lnSpc>
                <a:spcPct val="160000"/>
              </a:lnSpc>
              <a:buFontTx/>
              <a:buChar char="•"/>
            </a:pPr>
            <a:r>
              <a:rPr lang="de-DE" sz="1600" b="1"/>
              <a:t>  gehobene Stimmung / Euphorie</a:t>
            </a:r>
          </a:p>
          <a:p>
            <a:pPr eaLnBrk="0" hangingPunct="0">
              <a:lnSpc>
                <a:spcPct val="160000"/>
              </a:lnSpc>
              <a:buFontTx/>
              <a:buChar char="•"/>
            </a:pPr>
            <a:r>
              <a:rPr lang="de-DE" sz="1600" b="1"/>
              <a:t>  Apathie / Gleichgültigkeit</a:t>
            </a:r>
          </a:p>
          <a:p>
            <a:pPr eaLnBrk="0" hangingPunct="0">
              <a:lnSpc>
                <a:spcPct val="160000"/>
              </a:lnSpc>
              <a:buFontTx/>
              <a:buChar char="•"/>
            </a:pPr>
            <a:r>
              <a:rPr lang="de-DE" sz="1600" b="1"/>
              <a:t>  Enthemmung</a:t>
            </a:r>
          </a:p>
          <a:p>
            <a:pPr eaLnBrk="0" hangingPunct="0">
              <a:lnSpc>
                <a:spcPct val="160000"/>
              </a:lnSpc>
              <a:buFontTx/>
              <a:buChar char="•"/>
            </a:pPr>
            <a:r>
              <a:rPr lang="de-DE" sz="1600" b="1"/>
              <a:t>  Reizbarkeit / Labilität</a:t>
            </a:r>
          </a:p>
          <a:p>
            <a:pPr eaLnBrk="0" hangingPunct="0">
              <a:lnSpc>
                <a:spcPct val="160000"/>
              </a:lnSpc>
              <a:buFontTx/>
              <a:buChar char="•"/>
            </a:pPr>
            <a:r>
              <a:rPr lang="de-DE" sz="1600" b="1"/>
              <a:t>  motorische Auffälligkeiten</a:t>
            </a:r>
          </a:p>
          <a:p>
            <a:pPr eaLnBrk="0" hangingPunct="0">
              <a:lnSpc>
                <a:spcPct val="160000"/>
              </a:lnSpc>
              <a:buFontTx/>
              <a:buChar char="•"/>
            </a:pPr>
            <a:r>
              <a:rPr lang="de-DE" sz="1600" b="1"/>
              <a:t>  nächtliches Verhalten</a:t>
            </a:r>
          </a:p>
          <a:p>
            <a:pPr eaLnBrk="0" hangingPunct="0">
              <a:lnSpc>
                <a:spcPct val="160000"/>
              </a:lnSpc>
              <a:buFontTx/>
              <a:buChar char="•"/>
            </a:pPr>
            <a:r>
              <a:rPr lang="de-DE" sz="1600" b="1"/>
              <a:t>  Appetit / Essverhalten</a:t>
            </a:r>
          </a:p>
        </p:txBody>
      </p:sp>
      <p:sp>
        <p:nvSpPr>
          <p:cNvPr id="37892" name="Text Box 18"/>
          <p:cNvSpPr txBox="1">
            <a:spLocks noChangeArrowheads="1"/>
          </p:cNvSpPr>
          <p:nvPr/>
        </p:nvSpPr>
        <p:spPr bwMode="auto">
          <a:xfrm>
            <a:off x="4308475" y="3225800"/>
            <a:ext cx="4567238" cy="549275"/>
          </a:xfrm>
          <a:prstGeom prst="rect">
            <a:avLst/>
          </a:prstGeom>
          <a:noFill/>
          <a:ln w="57150">
            <a:noFill/>
            <a:miter lim="800000"/>
            <a:headEnd/>
            <a:tailEnd/>
          </a:ln>
        </p:spPr>
        <p:txBody>
          <a:bodyPr>
            <a:spAutoFit/>
          </a:bodyPr>
          <a:lstStyle/>
          <a:p>
            <a:pPr eaLnBrk="0" hangingPunct="0"/>
            <a:r>
              <a:rPr lang="de-DE" sz="1600" b="1"/>
              <a:t>Belastung des Betreuers</a:t>
            </a:r>
            <a:br>
              <a:rPr lang="de-DE" sz="1600" b="1"/>
            </a:br>
            <a:r>
              <a:rPr lang="de-DE" sz="1400">
                <a:sym typeface="Wingdings" pitchFamily="2" charset="2"/>
              </a:rPr>
              <a:t>keine (0) - extreme (5)</a:t>
            </a:r>
            <a:r>
              <a:rPr lang="de-DE" sz="1400"/>
              <a:t>  </a:t>
            </a:r>
          </a:p>
        </p:txBody>
      </p:sp>
      <p:sp>
        <p:nvSpPr>
          <p:cNvPr id="57355" name="Rectangle 11"/>
          <p:cNvSpPr>
            <a:spLocks noChangeArrowheads="1"/>
          </p:cNvSpPr>
          <p:nvPr/>
        </p:nvSpPr>
        <p:spPr bwMode="auto">
          <a:xfrm>
            <a:off x="4286250" y="1776413"/>
            <a:ext cx="4657725" cy="65563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0" hangingPunct="0">
              <a:spcBef>
                <a:spcPct val="50000"/>
              </a:spcBef>
              <a:defRPr/>
            </a:pPr>
            <a:r>
              <a:rPr lang="de-DE" sz="1600" b="1"/>
              <a:t>NPI-Gesamtscore = Summe Domänenscores</a:t>
            </a:r>
          </a:p>
          <a:p>
            <a:pPr eaLnBrk="0" hangingPunct="0">
              <a:spcBef>
                <a:spcPct val="50000"/>
              </a:spcBef>
              <a:defRPr/>
            </a:pPr>
            <a:r>
              <a:rPr lang="de-DE" sz="1400"/>
              <a:t>max. 144 Punkte = schwere Psychopathologie</a:t>
            </a:r>
          </a:p>
        </p:txBody>
      </p:sp>
      <p:sp>
        <p:nvSpPr>
          <p:cNvPr id="37894" name="AutoShape 12"/>
          <p:cNvSpPr>
            <a:spLocks/>
          </p:cNvSpPr>
          <p:nvPr/>
        </p:nvSpPr>
        <p:spPr bwMode="auto">
          <a:xfrm>
            <a:off x="3619500" y="1600200"/>
            <a:ext cx="428625" cy="4543425"/>
          </a:xfrm>
          <a:prstGeom prst="rightBracket">
            <a:avLst>
              <a:gd name="adj" fmla="val 39995"/>
            </a:avLst>
          </a:prstGeom>
          <a:noFill/>
          <a:ln w="9525">
            <a:solidFill>
              <a:srgbClr val="3366CC"/>
            </a:solidFill>
            <a:round/>
            <a:headEnd/>
            <a:tailEnd/>
          </a:ln>
        </p:spPr>
        <p:txBody>
          <a:bodyPr wrap="none" anchor="ctr"/>
          <a:lstStyle/>
          <a:p>
            <a:endParaRPr lang="de-AT" sz="2400"/>
          </a:p>
        </p:txBody>
      </p:sp>
      <p:sp>
        <p:nvSpPr>
          <p:cNvPr id="57358" name="Text Box 14"/>
          <p:cNvSpPr txBox="1">
            <a:spLocks noChangeArrowheads="1"/>
          </p:cNvSpPr>
          <p:nvPr/>
        </p:nvSpPr>
        <p:spPr bwMode="auto">
          <a:xfrm>
            <a:off x="4991100" y="5133975"/>
            <a:ext cx="3714750" cy="8223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1200" b="1"/>
              <a:t>Domänen-Score = Häufigkeit x Schweregrad</a:t>
            </a:r>
            <a:br>
              <a:rPr lang="en-US" sz="1200" b="1"/>
            </a:br>
            <a:r>
              <a:rPr lang="en-US" sz="1200" b="1"/>
              <a:t/>
            </a:r>
            <a:br>
              <a:rPr lang="en-US" sz="1200" b="1"/>
            </a:br>
            <a:r>
              <a:rPr lang="en-US" sz="1200" b="1"/>
              <a:t>  </a:t>
            </a:r>
            <a:r>
              <a:rPr lang="en-US" sz="1200"/>
              <a:t>Häufigkeit:      Gelegentlich 1 Pkt. – sehr häufig (4)</a:t>
            </a:r>
            <a:br>
              <a:rPr lang="en-US" sz="1200"/>
            </a:br>
            <a:r>
              <a:rPr lang="en-US" sz="1200"/>
              <a:t>  Schweregrad: Leicht (1)– Schwer (3)</a:t>
            </a:r>
          </a:p>
        </p:txBody>
      </p:sp>
      <p:sp>
        <p:nvSpPr>
          <p:cNvPr id="37896" name="Titel 9"/>
          <p:cNvSpPr>
            <a:spLocks noGrp="1"/>
          </p:cNvSpPr>
          <p:nvPr>
            <p:ph type="title" idx="4294967295"/>
          </p:nvPr>
        </p:nvSpPr>
        <p:spPr>
          <a:xfrm>
            <a:off x="468313" y="0"/>
            <a:ext cx="8229600" cy="1143000"/>
          </a:xfrm>
          <a:noFill/>
        </p:spPr>
        <p:txBody>
          <a:bodyPr lIns="91440" rIns="91440"/>
          <a:lstStyle/>
          <a:p>
            <a:r>
              <a:rPr lang="de-DE" sz="2400" smtClean="0">
                <a:solidFill>
                  <a:srgbClr val="FF9933"/>
                </a:solidFill>
                <a:effectLst/>
              </a:rPr>
              <a:t>NPI - Demenz-assoziierte Verhaltensstörungen</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Group 2"/>
          <p:cNvGraphicFramePr>
            <a:graphicFrameLocks noGrp="1"/>
          </p:cNvGraphicFramePr>
          <p:nvPr/>
        </p:nvGraphicFramePr>
        <p:xfrm>
          <a:off x="268288" y="125413"/>
          <a:ext cx="8786812" cy="6183312"/>
        </p:xfrm>
        <a:graphic>
          <a:graphicData uri="http://schemas.openxmlformats.org/drawingml/2006/table">
            <a:tbl>
              <a:tblPr/>
              <a:tblGrid>
                <a:gridCol w="1751012"/>
                <a:gridCol w="1766888"/>
                <a:gridCol w="1751012"/>
                <a:gridCol w="1749425"/>
                <a:gridCol w="1768475"/>
              </a:tblGrid>
              <a:tr h="996950">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700" b="1" i="0" u="none" strike="noStrike" cap="none" normalizeH="0" baseline="0" smtClean="0">
                        <a:ln>
                          <a:noFill/>
                        </a:ln>
                        <a:solidFill>
                          <a:schemeClr val="tx1"/>
                        </a:solidFill>
                        <a:effectLst/>
                        <a:latin typeface="Arial" charset="0"/>
                      </a:endParaRP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2100" b="1" i="0" u="none" strike="noStrike" cap="none" normalizeH="0" baseline="0" smtClean="0">
                          <a:ln>
                            <a:noFill/>
                          </a:ln>
                          <a:solidFill>
                            <a:schemeClr val="tx1"/>
                          </a:solidFill>
                          <a:effectLst/>
                          <a:latin typeface="Arial" charset="0"/>
                        </a:rPr>
                        <a:t>AD</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2100" b="1" i="0" u="none" strike="noStrike" cap="none" normalizeH="0" baseline="0" smtClean="0">
                          <a:ln>
                            <a:noFill/>
                          </a:ln>
                          <a:solidFill>
                            <a:schemeClr val="tx1"/>
                          </a:solidFill>
                          <a:effectLst/>
                          <a:latin typeface="Arial" charset="0"/>
                        </a:rPr>
                        <a:t>FTD</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2100" b="1" i="0" u="none" strike="noStrike" cap="none" normalizeH="0" baseline="0" smtClean="0">
                          <a:ln>
                            <a:noFill/>
                          </a:ln>
                          <a:solidFill>
                            <a:schemeClr val="tx1"/>
                          </a:solidFill>
                          <a:effectLst/>
                          <a:latin typeface="Arial" charset="0"/>
                        </a:rPr>
                        <a:t>LBD</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2100" b="1" i="0" u="none" strike="noStrike" cap="none" normalizeH="0" baseline="0" smtClean="0">
                          <a:ln>
                            <a:noFill/>
                          </a:ln>
                          <a:solidFill>
                            <a:schemeClr val="tx1"/>
                          </a:solidFill>
                          <a:effectLst/>
                          <a:latin typeface="Arial" charset="0"/>
                        </a:rPr>
                        <a:t>VD</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981075">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700" b="1" i="0" u="none" strike="noStrike" cap="none" normalizeH="0" baseline="0" smtClean="0">
                          <a:ln>
                            <a:noFill/>
                          </a:ln>
                          <a:solidFill>
                            <a:schemeClr val="tx1"/>
                          </a:solidFill>
                          <a:effectLst/>
                          <a:latin typeface="Arial" charset="0"/>
                        </a:rPr>
                        <a:t>Häufigkeit</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700" b="1" i="0" u="none" strike="noStrike" cap="none" normalizeH="0" baseline="0" smtClean="0">
                          <a:ln>
                            <a:noFill/>
                          </a:ln>
                          <a:solidFill>
                            <a:schemeClr val="tx1"/>
                          </a:solidFill>
                          <a:effectLst/>
                          <a:latin typeface="Arial" charset="0"/>
                        </a:rPr>
                        <a:t>ca. 60 -70  %</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500" b="1" i="0" u="none" strike="noStrike" cap="none" normalizeH="0" baseline="0" smtClean="0">
                          <a:ln>
                            <a:noFill/>
                          </a:ln>
                          <a:solidFill>
                            <a:schemeClr val="tx1"/>
                          </a:solidFill>
                          <a:effectLst/>
                          <a:latin typeface="Arial" charset="0"/>
                        </a:rPr>
                        <a:t>ca. 2- 5 %</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500" b="1" i="0" u="none" strike="noStrike" cap="none" normalizeH="0" baseline="0" smtClean="0">
                          <a:ln>
                            <a:noFill/>
                          </a:ln>
                          <a:solidFill>
                            <a:schemeClr val="tx1"/>
                          </a:solidFill>
                          <a:effectLst/>
                          <a:latin typeface="Arial" charset="0"/>
                        </a:rPr>
                        <a:t>ca. 20 %</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500" b="1" i="0" u="none" strike="noStrike" cap="none" normalizeH="0" baseline="0" smtClean="0">
                          <a:ln>
                            <a:noFill/>
                          </a:ln>
                          <a:solidFill>
                            <a:schemeClr val="tx1"/>
                          </a:solidFill>
                          <a:effectLst/>
                          <a:latin typeface="Arial" charset="0"/>
                        </a:rPr>
                        <a:t>ca. 15 %</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512888">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700" b="1" i="0" u="none" strike="noStrike" cap="none" normalizeH="0" baseline="0" smtClean="0">
                          <a:ln>
                            <a:noFill/>
                          </a:ln>
                          <a:solidFill>
                            <a:schemeClr val="tx1"/>
                          </a:solidFill>
                          <a:effectLst/>
                          <a:latin typeface="Arial" charset="0"/>
                        </a:rPr>
                        <a:t>Verlauf</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kognitive Störungen vor Verhaltens</a:t>
                      </a:r>
                    </a:p>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störungen</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Verhalten, dann spät Kognition</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ALZ &amp; EPS</a:t>
                      </a:r>
                    </a:p>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innerhalb einem jahr</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stufenförmig progredient, </a:t>
                      </a:r>
                    </a:p>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endParaRPr kumimoji="0" lang="en-US" sz="1500" b="1" i="0" u="none" strike="noStrike" cap="none" normalizeH="0" baseline="0" smtClean="0">
                        <a:ln>
                          <a:noFill/>
                        </a:ln>
                        <a:solidFill>
                          <a:schemeClr val="tx1"/>
                        </a:solidFill>
                        <a:effectLst/>
                        <a:latin typeface="Arial" charset="0"/>
                      </a:endParaRP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184275">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700" b="1" i="0" u="none" strike="noStrike" cap="none" normalizeH="0" baseline="0" smtClean="0">
                          <a:ln>
                            <a:noFill/>
                          </a:ln>
                          <a:solidFill>
                            <a:schemeClr val="tx1"/>
                          </a:solidFill>
                          <a:effectLst/>
                          <a:latin typeface="Arial" charset="0"/>
                        </a:rPr>
                        <a:t>Schlüssel-</a:t>
                      </a:r>
                    </a:p>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700" b="1" i="0" u="none" strike="noStrike" cap="none" normalizeH="0" baseline="0" smtClean="0">
                          <a:ln>
                            <a:noFill/>
                          </a:ln>
                          <a:solidFill>
                            <a:schemeClr val="tx1"/>
                          </a:solidFill>
                          <a:effectLst/>
                          <a:latin typeface="Arial" charset="0"/>
                        </a:rPr>
                        <a:t>Symptome</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Vergesslichkeit, später BPSD</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Wesensveränderung</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Fluktuation, Halluzination</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neurologische Ausfälle</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185863">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700" b="1" i="0" u="none" strike="noStrike" cap="none" normalizeH="0" baseline="0" smtClean="0">
                          <a:ln>
                            <a:noFill/>
                          </a:ln>
                          <a:solidFill>
                            <a:schemeClr val="tx1"/>
                          </a:solidFill>
                          <a:effectLst/>
                          <a:latin typeface="Arial" charset="0"/>
                        </a:rPr>
                        <a:t>Schlüssel-Medikation</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Antidementiva (ACHEI, Memantine)+ BPSD-Med</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Antidepressiva+BPSD-Med</a:t>
                      </a:r>
                    </a:p>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endParaRPr kumimoji="0" lang="en-US" sz="1500" b="1" i="0" u="none" strike="noStrike" cap="none" normalizeH="0" baseline="0" smtClean="0">
                        <a:ln>
                          <a:noFill/>
                        </a:ln>
                        <a:solidFill>
                          <a:schemeClr val="tx1"/>
                        </a:solidFill>
                        <a:effectLst/>
                        <a:latin typeface="Arial" charset="0"/>
                      </a:endParaRP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ACHEI</a:t>
                      </a:r>
                    </a:p>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cave: EPS</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tab pos="1065213" algn="l"/>
                        </a:tabLst>
                      </a:pPr>
                      <a:r>
                        <a:rPr kumimoji="0" lang="en-US" sz="1500" b="1" i="0" u="none" strike="noStrike" cap="none" normalizeH="0" baseline="0" smtClean="0">
                          <a:ln>
                            <a:noFill/>
                          </a:ln>
                          <a:solidFill>
                            <a:schemeClr val="tx1"/>
                          </a:solidFill>
                          <a:effectLst/>
                          <a:latin typeface="Arial" charset="0"/>
                        </a:rPr>
                        <a:t>Insultprophyl., Antidementiva + Antidepressiva</a:t>
                      </a: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322263">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500" b="1" i="0" u="none" strike="noStrike" cap="none" normalizeH="0" baseline="0" smtClean="0">
                        <a:ln>
                          <a:noFill/>
                        </a:ln>
                        <a:solidFill>
                          <a:schemeClr val="tx1"/>
                        </a:solidFill>
                        <a:effectLst/>
                        <a:latin typeface="Arial" charset="0"/>
                      </a:endParaRP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500" b="1" i="0" u="none" strike="noStrike" cap="none" normalizeH="0" baseline="0" smtClean="0">
                        <a:ln>
                          <a:noFill/>
                        </a:ln>
                        <a:solidFill>
                          <a:schemeClr val="tx1"/>
                        </a:solidFill>
                        <a:effectLst/>
                        <a:latin typeface="Arial" charset="0"/>
                      </a:endParaRP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500" b="1" i="0" u="none" strike="noStrike" cap="none" normalizeH="0" baseline="0" smtClean="0">
                        <a:ln>
                          <a:noFill/>
                        </a:ln>
                        <a:solidFill>
                          <a:schemeClr val="tx1"/>
                        </a:solidFill>
                        <a:effectLst/>
                        <a:latin typeface="Arial" charset="0"/>
                      </a:endParaRP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500" b="1" i="0" u="none" strike="noStrike" cap="none" normalizeH="0" baseline="0" smtClean="0">
                        <a:ln>
                          <a:noFill/>
                        </a:ln>
                        <a:solidFill>
                          <a:schemeClr val="tx1"/>
                        </a:solidFill>
                        <a:effectLst/>
                        <a:latin typeface="Arial" charset="0"/>
                      </a:endParaRP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1300163"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500" b="1" i="0" u="none" strike="noStrike" cap="none" normalizeH="0" baseline="0" smtClean="0">
                        <a:ln>
                          <a:noFill/>
                        </a:ln>
                        <a:solidFill>
                          <a:schemeClr val="tx1"/>
                        </a:solidFill>
                        <a:effectLst/>
                        <a:latin typeface="Arial" charset="0"/>
                      </a:endParaRPr>
                    </a:p>
                  </a:txBody>
                  <a:tcPr marL="64288" marR="64288" marT="32144" marB="32144"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457200" y="228600"/>
            <a:ext cx="7427913" cy="600075"/>
          </a:xfrm>
          <a:noFill/>
        </p:spPr>
        <p:txBody>
          <a:bodyPr lIns="91440" rIns="91440"/>
          <a:lstStyle/>
          <a:p>
            <a:r>
              <a:rPr lang="de-AT" smtClean="0">
                <a:effectLst/>
              </a:rPr>
              <a:t>…aus der deutschen Leitlinie Demenz S 3 Leitlinie</a:t>
            </a:r>
          </a:p>
        </p:txBody>
      </p:sp>
      <p:sp>
        <p:nvSpPr>
          <p:cNvPr id="40962" name="Rectangle 3"/>
          <p:cNvSpPr>
            <a:spLocks noGrp="1" noChangeArrowheads="1"/>
          </p:cNvSpPr>
          <p:nvPr>
            <p:ph type="body" idx="4294967295"/>
          </p:nvPr>
        </p:nvSpPr>
        <p:spPr>
          <a:xfrm>
            <a:off x="395288" y="2276475"/>
            <a:ext cx="8229600" cy="3929063"/>
          </a:xfrm>
        </p:spPr>
        <p:txBody>
          <a:bodyPr lIns="91440" rIns="91440"/>
          <a:lstStyle/>
          <a:p>
            <a:pPr>
              <a:lnSpc>
                <a:spcPct val="90000"/>
              </a:lnSpc>
              <a:buFont typeface="Wingdings" pitchFamily="2" charset="2"/>
              <a:buNone/>
            </a:pPr>
            <a:r>
              <a:rPr lang="de-AT" sz="3200" smtClean="0"/>
              <a:t>Die Therapie von Demenzerkrankungen (persönliche Anmerkung : besser Demenzkranken ) umfasst  pharmakologische und psychosoziale Interventionen für Betroffene und Angehörige im Kontext eines Gesamtbehandlungsplans… und ist </a:t>
            </a:r>
            <a:r>
              <a:rPr lang="de-AT" sz="3200" b="1" smtClean="0"/>
              <a:t>individualisiert </a:t>
            </a:r>
            <a:r>
              <a:rPr lang="de-AT" sz="3200" smtClean="0"/>
              <a:t>zu gestalten…</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0" y="0"/>
            <a:ext cx="9144000" cy="6858000"/>
          </a:xfrm>
          <a:prstGeom prst="rect">
            <a:avLst/>
          </a:prstGeom>
          <a:solidFill>
            <a:schemeClr val="folHlink"/>
          </a:solidFill>
          <a:ln w="9525">
            <a:noFill/>
            <a:miter lim="800000"/>
            <a:headEnd/>
            <a:tailEnd/>
          </a:ln>
        </p:spPr>
        <p:txBody>
          <a:bodyPr wrap="none" anchor="ctr"/>
          <a:lstStyle/>
          <a:p>
            <a:endParaRPr lang="de-AT"/>
          </a:p>
        </p:txBody>
      </p:sp>
      <p:sp>
        <p:nvSpPr>
          <p:cNvPr id="19458" name="Rectangle 4"/>
          <p:cNvSpPr>
            <a:spLocks noChangeArrowheads="1"/>
          </p:cNvSpPr>
          <p:nvPr/>
        </p:nvSpPr>
        <p:spPr bwMode="auto">
          <a:xfrm>
            <a:off x="0" y="6553200"/>
            <a:ext cx="9144000" cy="74613"/>
          </a:xfrm>
          <a:prstGeom prst="rect">
            <a:avLst/>
          </a:prstGeom>
          <a:solidFill>
            <a:schemeClr val="folHlink"/>
          </a:solidFill>
          <a:ln w="9525">
            <a:noFill/>
            <a:miter lim="800000"/>
            <a:headEnd type="none" w="sm" len="sm"/>
            <a:tailEnd type="none" w="sm" len="sm"/>
          </a:ln>
        </p:spPr>
        <p:txBody>
          <a:bodyPr wrap="none" anchor="ctr"/>
          <a:lstStyle/>
          <a:p>
            <a:endParaRPr lang="de-AT"/>
          </a:p>
        </p:txBody>
      </p:sp>
      <p:sp>
        <p:nvSpPr>
          <p:cNvPr id="19459" name="Rectangle 5"/>
          <p:cNvSpPr>
            <a:spLocks noChangeArrowheads="1"/>
          </p:cNvSpPr>
          <p:nvPr/>
        </p:nvSpPr>
        <p:spPr bwMode="auto">
          <a:xfrm>
            <a:off x="541338" y="1676400"/>
            <a:ext cx="5757862" cy="4787900"/>
          </a:xfrm>
          <a:prstGeom prst="rect">
            <a:avLst/>
          </a:prstGeom>
          <a:solidFill>
            <a:schemeClr val="folHlink"/>
          </a:solidFill>
          <a:ln w="9525">
            <a:noFill/>
            <a:miter lim="800000"/>
            <a:headEnd/>
            <a:tailEnd/>
          </a:ln>
        </p:spPr>
        <p:txBody>
          <a:bodyPr lIns="92075" tIns="46038" rIns="92075" bIns="46038">
            <a:spAutoFit/>
          </a:bodyPr>
          <a:lstStyle/>
          <a:p>
            <a:pPr marL="755650" indent="-560388" eaLnBrk="0" hangingPunct="0">
              <a:spcAft>
                <a:spcPct val="80000"/>
              </a:spcAft>
              <a:buClr>
                <a:srgbClr val="FFFF00"/>
              </a:buClr>
              <a:buSzPct val="90000"/>
              <a:buFont typeface="Wingdings" pitchFamily="2" charset="2"/>
              <a:buChar char="l"/>
            </a:pPr>
            <a:r>
              <a:rPr lang="en-GB" sz="2800"/>
              <a:t>Aggression &amp; Agitation – physisch und verbal</a:t>
            </a:r>
          </a:p>
          <a:p>
            <a:pPr marL="755650" indent="-560388" eaLnBrk="0" hangingPunct="0">
              <a:spcAft>
                <a:spcPct val="80000"/>
              </a:spcAft>
              <a:buClr>
                <a:srgbClr val="FFFF00"/>
              </a:buClr>
              <a:buSzPct val="90000"/>
              <a:buFont typeface="Wingdings" pitchFamily="2" charset="2"/>
              <a:buChar char="l"/>
            </a:pPr>
            <a:r>
              <a:rPr lang="en-GB" sz="2800"/>
              <a:t>Halluzinationen </a:t>
            </a:r>
          </a:p>
          <a:p>
            <a:pPr marL="755650" indent="-560388" eaLnBrk="0" hangingPunct="0">
              <a:spcAft>
                <a:spcPct val="80000"/>
              </a:spcAft>
              <a:buClr>
                <a:srgbClr val="FFFF00"/>
              </a:buClr>
              <a:buSzPct val="90000"/>
              <a:buFont typeface="Wingdings" pitchFamily="2" charset="2"/>
              <a:buChar char="l"/>
            </a:pPr>
            <a:r>
              <a:rPr lang="en-GB" sz="2800"/>
              <a:t>Wahnvorstellungen</a:t>
            </a:r>
          </a:p>
          <a:p>
            <a:pPr marL="755650" indent="-560388" eaLnBrk="0" hangingPunct="0">
              <a:spcAft>
                <a:spcPct val="80000"/>
              </a:spcAft>
              <a:buClr>
                <a:srgbClr val="FFFF00"/>
              </a:buClr>
              <a:buSzPct val="90000"/>
              <a:buFont typeface="Wingdings" pitchFamily="2" charset="2"/>
              <a:buChar char="l"/>
            </a:pPr>
            <a:r>
              <a:rPr lang="en-GB" sz="2800"/>
              <a:t>Verkennungen</a:t>
            </a:r>
          </a:p>
          <a:p>
            <a:pPr marL="755650" indent="-560388" eaLnBrk="0" hangingPunct="0">
              <a:spcAft>
                <a:spcPct val="80000"/>
              </a:spcAft>
              <a:buClr>
                <a:srgbClr val="FFFF00"/>
              </a:buClr>
              <a:buSzPct val="90000"/>
              <a:buFont typeface="Wingdings" pitchFamily="2" charset="2"/>
              <a:buChar char="l"/>
            </a:pPr>
            <a:r>
              <a:rPr lang="en-GB" sz="2800"/>
              <a:t>Umherwandern</a:t>
            </a:r>
          </a:p>
          <a:p>
            <a:pPr marL="755650" indent="-560388" eaLnBrk="0" hangingPunct="0">
              <a:spcAft>
                <a:spcPct val="80000"/>
              </a:spcAft>
              <a:buClr>
                <a:srgbClr val="FFFF00"/>
              </a:buClr>
              <a:buSzPct val="90000"/>
              <a:buFont typeface="Wingdings" pitchFamily="2" charset="2"/>
              <a:buChar char="l"/>
            </a:pPr>
            <a:r>
              <a:rPr lang="en-GB" sz="2800"/>
              <a:t>Schlafstörungen</a:t>
            </a:r>
          </a:p>
        </p:txBody>
      </p:sp>
      <p:sp>
        <p:nvSpPr>
          <p:cNvPr id="19460" name="Rectangle 6"/>
          <p:cNvSpPr>
            <a:spLocks noGrp="1" noChangeArrowheads="1"/>
          </p:cNvSpPr>
          <p:nvPr>
            <p:ph type="title"/>
          </p:nvPr>
        </p:nvSpPr>
        <p:spPr>
          <a:xfrm>
            <a:off x="0" y="381000"/>
            <a:ext cx="9144000" cy="685800"/>
          </a:xfrm>
          <a:solidFill>
            <a:schemeClr val="folHlink"/>
          </a:solidFill>
        </p:spPr>
        <p:txBody>
          <a:bodyPr/>
          <a:lstStyle/>
          <a:p>
            <a:r>
              <a:rPr lang="de-DE" sz="2800" smtClean="0">
                <a:solidFill>
                  <a:srgbClr val="FFFF00"/>
                </a:solidFill>
                <a:effectLst/>
              </a:rPr>
              <a:t>   </a:t>
            </a:r>
            <a:r>
              <a:rPr lang="de-DE" sz="2800" smtClean="0">
                <a:effectLst/>
              </a:rPr>
              <a:t>Problem-Symptome bei Patienten mit Demenz</a:t>
            </a:r>
          </a:p>
        </p:txBody>
      </p:sp>
      <p:pic>
        <p:nvPicPr>
          <p:cNvPr id="65543" name="Picture 7" descr="MISSTR_1"/>
          <p:cNvPicPr>
            <a:picLocks noChangeAspect="1" noChangeArrowheads="1"/>
          </p:cNvPicPr>
          <p:nvPr/>
        </p:nvPicPr>
        <p:blipFill>
          <a:blip r:embed="rId3">
            <a:lum bright="14000"/>
            <a:grayscl/>
          </a:blip>
          <a:srcRect/>
          <a:stretch>
            <a:fillRect/>
          </a:stretch>
        </p:blipFill>
        <p:spPr bwMode="auto">
          <a:xfrm>
            <a:off x="6367463" y="1241425"/>
            <a:ext cx="2181225" cy="5289550"/>
          </a:xfrm>
          <a:prstGeom prst="rect">
            <a:avLst/>
          </a:prstGeom>
          <a:solidFill>
            <a:schemeClr val="folHlink"/>
          </a:solid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5543"/>
                                        </p:tgtEl>
                                        <p:attrNameLst>
                                          <p:attrName>style.visibility</p:attrName>
                                        </p:attrNameLst>
                                      </p:cBhvr>
                                      <p:to>
                                        <p:strVal val="visible"/>
                                      </p:to>
                                    </p:set>
                                    <p:animEffect transition="in" filter="randombar(horizontal)">
                                      <p:cBhvr>
                                        <p:cTn id="7" dur="500"/>
                                        <p:tgtEl>
                                          <p:spTgt spid="65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indent="0" eaLnBrk="1" hangingPunct="1">
              <a:defRPr/>
            </a:pPr>
            <a:r>
              <a:rPr lang="de-AT" dirty="0" smtClean="0"/>
              <a:t>Leitlinie S 3 Demenz</a:t>
            </a:r>
            <a:endParaRPr lang="de-AT" dirty="0"/>
          </a:p>
        </p:txBody>
      </p:sp>
      <p:sp>
        <p:nvSpPr>
          <p:cNvPr id="3" name="Inhaltsplatzhalter 2"/>
          <p:cNvSpPr>
            <a:spLocks noGrp="1"/>
          </p:cNvSpPr>
          <p:nvPr>
            <p:ph idx="1"/>
          </p:nvPr>
        </p:nvSpPr>
        <p:spPr/>
        <p:txBody>
          <a:bodyPr/>
          <a:lstStyle/>
          <a:p>
            <a:pPr eaLnBrk="1" hangingPunct="1">
              <a:defRPr/>
            </a:pPr>
            <a:r>
              <a:rPr lang="de-AT" dirty="0" smtClean="0"/>
              <a:t>Agitation:</a:t>
            </a:r>
          </a:p>
          <a:p>
            <a:pPr lvl="1" eaLnBrk="1" hangingPunct="1">
              <a:defRPr/>
            </a:pPr>
            <a:r>
              <a:rPr lang="de-AT" dirty="0" smtClean="0"/>
              <a:t>Agitiertes Verhalten und Aggressivität</a:t>
            </a:r>
          </a:p>
          <a:p>
            <a:pPr lvl="1" eaLnBrk="1" hangingPunct="1">
              <a:defRPr/>
            </a:pPr>
            <a:r>
              <a:rPr lang="de-AT" b="1" dirty="0" smtClean="0"/>
              <a:t>Unruhe </a:t>
            </a:r>
            <a:r>
              <a:rPr lang="de-AT" b="1" dirty="0"/>
              <a:t>mit erhöhter Anspannung und gesteigerte Psychomotorik</a:t>
            </a:r>
            <a:r>
              <a:rPr lang="de-AT" dirty="0"/>
              <a:t> </a:t>
            </a:r>
            <a:endParaRPr lang="de-AT" dirty="0" smtClean="0"/>
          </a:p>
          <a:p>
            <a:pPr lvl="1" eaLnBrk="1" hangingPunct="1">
              <a:defRPr/>
            </a:pPr>
            <a:r>
              <a:rPr lang="de-AT" dirty="0" smtClean="0"/>
              <a:t>Häufig </a:t>
            </a:r>
            <a:r>
              <a:rPr lang="de-AT" dirty="0"/>
              <a:t>tritt </a:t>
            </a:r>
            <a:r>
              <a:rPr lang="de-AT" b="1" dirty="0"/>
              <a:t>verstärkte Reizbarkeit</a:t>
            </a:r>
            <a:r>
              <a:rPr lang="de-AT" dirty="0"/>
              <a:t> mit z.T. </a:t>
            </a:r>
            <a:r>
              <a:rPr lang="de-AT" b="1" dirty="0"/>
              <a:t>konfrontativen Verhaltensweisen verbaler und körperlicher Art gegenüber </a:t>
            </a:r>
            <a:r>
              <a:rPr lang="de-AT" b="1"/>
              <a:t>anderen </a:t>
            </a:r>
            <a:r>
              <a:rPr lang="de-AT" smtClean="0"/>
              <a:t>auf</a:t>
            </a:r>
          </a:p>
          <a:p>
            <a:pPr marL="855663" lvl="1" indent="0" eaLnBrk="1" hangingPunct="1">
              <a:buFont typeface="Wingdings" pitchFamily="2" charset="2"/>
              <a:buNone/>
              <a:defRPr/>
            </a:pPr>
            <a:r>
              <a:rPr lang="de-AT" smtClean="0"/>
              <a:t> </a:t>
            </a:r>
            <a:endParaRPr lang="de-AT" dirty="0"/>
          </a:p>
          <a:p>
            <a:pPr marL="855663" lvl="1" indent="0" eaLnBrk="1" hangingPunct="1">
              <a:buFont typeface="Wingdings" pitchFamily="2" charset="2"/>
              <a:buNone/>
              <a:defRPr/>
            </a:pPr>
            <a:endParaRPr lang="de-AT" dirty="0"/>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de-AT" sz="2800" smtClean="0">
                <a:effectLst/>
              </a:rPr>
              <a:t>Wer sind die Caregiver von DemenzpatientInnen?</a:t>
            </a:r>
          </a:p>
        </p:txBody>
      </p:sp>
      <p:sp>
        <p:nvSpPr>
          <p:cNvPr id="43010" name="Rectangle 3"/>
          <p:cNvSpPr>
            <a:spLocks noGrp="1" noChangeArrowheads="1"/>
          </p:cNvSpPr>
          <p:nvPr>
            <p:ph type="body" idx="1"/>
          </p:nvPr>
        </p:nvSpPr>
        <p:spPr>
          <a:xfrm>
            <a:off x="457200" y="2276475"/>
            <a:ext cx="8229600" cy="3667125"/>
          </a:xfrm>
        </p:spPr>
        <p:txBody>
          <a:bodyPr/>
          <a:lstStyle/>
          <a:p>
            <a:r>
              <a:rPr lang="de-AT" smtClean="0"/>
              <a:t>Ehefrauen ( über 50 %)</a:t>
            </a:r>
          </a:p>
          <a:p>
            <a:r>
              <a:rPr lang="de-AT" smtClean="0"/>
              <a:t>Töchter, Schwiegertöchter</a:t>
            </a:r>
          </a:p>
          <a:p>
            <a:endParaRPr lang="de-AT" smtClean="0"/>
          </a:p>
          <a:p>
            <a:r>
              <a:rPr lang="de-AT" smtClean="0"/>
              <a:t>Ehegatten</a:t>
            </a:r>
          </a:p>
          <a:p>
            <a:r>
              <a:rPr lang="de-AT" smtClean="0"/>
              <a:t>Söhne, Schwiegersöhne, Enkel</a:t>
            </a:r>
          </a:p>
          <a:p>
            <a:r>
              <a:rPr lang="de-AT" smtClean="0"/>
              <a:t>Andere Familienangehörige</a:t>
            </a:r>
          </a:p>
          <a:p>
            <a:r>
              <a:rPr lang="de-AT" smtClean="0"/>
              <a:t>Seltenst FreundInnen</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a:noFill/>
        </p:spPr>
        <p:txBody>
          <a:bodyPr lIns="91440" rIns="91440"/>
          <a:lstStyle/>
          <a:p>
            <a:r>
              <a:rPr lang="de-DE" sz="2800" smtClean="0">
                <a:solidFill>
                  <a:srgbClr val="FF6600"/>
                </a:solidFill>
                <a:effectLst/>
              </a:rPr>
              <a:t>Umso mehr bleibt die Botschaft</a:t>
            </a:r>
            <a:r>
              <a:rPr lang="de-DE" sz="2800" smtClean="0">
                <a:solidFill>
                  <a:srgbClr val="0000FF"/>
                </a:solidFill>
                <a:effectLst/>
              </a:rPr>
              <a:t> </a:t>
            </a:r>
            <a:endParaRPr lang="de-DE" sz="2800" smtClean="0">
              <a:solidFill>
                <a:srgbClr val="FF9933"/>
              </a:solidFill>
              <a:effectLst/>
            </a:endParaRPr>
          </a:p>
        </p:txBody>
      </p:sp>
      <p:sp>
        <p:nvSpPr>
          <p:cNvPr id="44034" name="Rectangle 3"/>
          <p:cNvSpPr>
            <a:spLocks noGrp="1" noChangeArrowheads="1"/>
          </p:cNvSpPr>
          <p:nvPr>
            <p:ph type="body" idx="4294967295"/>
          </p:nvPr>
        </p:nvSpPr>
        <p:spPr>
          <a:xfrm>
            <a:off x="457200" y="2205038"/>
            <a:ext cx="8229600" cy="3738562"/>
          </a:xfrm>
        </p:spPr>
        <p:txBody>
          <a:bodyPr lIns="91440" rIns="91440"/>
          <a:lstStyle/>
          <a:p>
            <a:pPr>
              <a:lnSpc>
                <a:spcPct val="80000"/>
              </a:lnSpc>
              <a:buFont typeface="Wingdings" pitchFamily="2" charset="2"/>
              <a:buNone/>
            </a:pPr>
            <a:r>
              <a:rPr lang="de-DE" sz="2000" smtClean="0"/>
              <a:t>Die Behandlung eines demenzerkrankten Menschen erfordert immer</a:t>
            </a:r>
          </a:p>
          <a:p>
            <a:pPr>
              <a:lnSpc>
                <a:spcPct val="80000"/>
              </a:lnSpc>
              <a:buFont typeface="Wingdings" pitchFamily="2" charset="2"/>
              <a:buNone/>
            </a:pPr>
            <a:r>
              <a:rPr lang="de-DE" sz="2000" smtClean="0"/>
              <a:t>auch eine</a:t>
            </a:r>
            <a:r>
              <a:rPr lang="de-DE" sz="2000" smtClean="0">
                <a:solidFill>
                  <a:srgbClr val="0000FF"/>
                </a:solidFill>
              </a:rPr>
              <a:t> </a:t>
            </a:r>
            <a:r>
              <a:rPr lang="de-DE" sz="2000" b="1" smtClean="0">
                <a:solidFill>
                  <a:srgbClr val="FF6600"/>
                </a:solidFill>
              </a:rPr>
              <a:t>Mitbehandlung des Partners und der Familie</a:t>
            </a:r>
            <a:r>
              <a:rPr lang="de-DE" sz="2000" smtClean="0">
                <a:solidFill>
                  <a:srgbClr val="FF6600"/>
                </a:solidFill>
              </a:rPr>
              <a:t>, </a:t>
            </a:r>
          </a:p>
          <a:p>
            <a:pPr>
              <a:lnSpc>
                <a:spcPct val="80000"/>
              </a:lnSpc>
              <a:buFont typeface="Wingdings" pitchFamily="2" charset="2"/>
              <a:buNone/>
            </a:pPr>
            <a:endParaRPr lang="de-DE" sz="2000" smtClean="0">
              <a:solidFill>
                <a:srgbClr val="FF6600"/>
              </a:solidFill>
            </a:endParaRPr>
          </a:p>
          <a:p>
            <a:pPr>
              <a:lnSpc>
                <a:spcPct val="80000"/>
              </a:lnSpc>
              <a:buFont typeface="Wingdings" pitchFamily="2" charset="2"/>
              <a:buNone/>
            </a:pPr>
            <a:r>
              <a:rPr lang="de-DE" sz="2000" b="1" smtClean="0">
                <a:solidFill>
                  <a:srgbClr val="FF6600"/>
                </a:solidFill>
              </a:rPr>
              <a:t>Psychoedukativ/ Psychotherapeutisch/Psychosoziale Therapien</a:t>
            </a:r>
            <a:r>
              <a:rPr lang="de-DE" sz="2000" smtClean="0">
                <a:solidFill>
                  <a:srgbClr val="FF6600"/>
                </a:solidFill>
              </a:rPr>
              <a:t> </a:t>
            </a:r>
            <a:r>
              <a:rPr lang="de-DE" sz="2000" b="1" smtClean="0">
                <a:solidFill>
                  <a:srgbClr val="FF6600"/>
                </a:solidFill>
              </a:rPr>
              <a:t>können sekundärprophylaktisch wirken, </a:t>
            </a:r>
          </a:p>
          <a:p>
            <a:pPr>
              <a:lnSpc>
                <a:spcPct val="80000"/>
              </a:lnSpc>
              <a:buFont typeface="Wingdings" pitchFamily="2" charset="2"/>
              <a:buNone/>
            </a:pPr>
            <a:r>
              <a:rPr lang="de-DE" sz="2000" smtClean="0"/>
              <a:t>um chronischen Stress, verbunden mit kognitivem Leistungsverlust und</a:t>
            </a:r>
          </a:p>
          <a:p>
            <a:pPr>
              <a:lnSpc>
                <a:spcPct val="80000"/>
              </a:lnSpc>
              <a:buFont typeface="Wingdings" pitchFamily="2" charset="2"/>
              <a:buNone/>
            </a:pPr>
            <a:r>
              <a:rPr lang="de-DE" sz="2000" smtClean="0"/>
              <a:t>Depressionen, bei pflegenden Angehörigen zu reduzieren</a:t>
            </a:r>
          </a:p>
          <a:p>
            <a:pPr>
              <a:lnSpc>
                <a:spcPct val="80000"/>
              </a:lnSpc>
              <a:buFont typeface="Wingdings" pitchFamily="2" charset="2"/>
              <a:buNone/>
            </a:pPr>
            <a:endParaRPr lang="de-DE" sz="2000" smtClean="0">
              <a:solidFill>
                <a:srgbClr val="FF0000"/>
              </a:solidFill>
            </a:endParaRPr>
          </a:p>
          <a:p>
            <a:pPr>
              <a:lnSpc>
                <a:spcPct val="80000"/>
              </a:lnSpc>
              <a:buFont typeface="Wingdings" pitchFamily="2" charset="2"/>
              <a:buNone/>
            </a:pPr>
            <a:r>
              <a:rPr lang="de-DE" b="1" smtClean="0">
                <a:solidFill>
                  <a:srgbClr val="FF6600"/>
                </a:solidFill>
              </a:rPr>
              <a:t>Vor allem dann, wenn sie individuell adaptiert sind…</a:t>
            </a:r>
          </a:p>
          <a:p>
            <a:pPr>
              <a:lnSpc>
                <a:spcPct val="80000"/>
              </a:lnSpc>
              <a:buFont typeface="Wingdings" pitchFamily="2" charset="2"/>
              <a:buNone/>
            </a:pPr>
            <a:r>
              <a:rPr lang="de-DE" sz="900" smtClean="0"/>
              <a:t>	</a:t>
            </a: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de-AT" smtClean="0">
                <a:effectLst/>
              </a:rPr>
              <a:t>Fortsetzung S3</a:t>
            </a:r>
          </a:p>
        </p:txBody>
      </p:sp>
      <p:sp>
        <p:nvSpPr>
          <p:cNvPr id="45058" name="Rectangle 3"/>
          <p:cNvSpPr>
            <a:spLocks noGrp="1" noChangeArrowheads="1"/>
          </p:cNvSpPr>
          <p:nvPr>
            <p:ph type="body" idx="1"/>
          </p:nvPr>
        </p:nvSpPr>
        <p:spPr/>
        <p:txBody>
          <a:bodyPr/>
          <a:lstStyle/>
          <a:p>
            <a:r>
              <a:rPr lang="de-AT" b="1" smtClean="0">
                <a:solidFill>
                  <a:srgbClr val="FF6600"/>
                </a:solidFill>
              </a:rPr>
              <a:t>Agitation : Risperidon &amp; evtl. Aripiprazol</a:t>
            </a:r>
          </a:p>
          <a:p>
            <a:r>
              <a:rPr lang="de-AT" smtClean="0"/>
              <a:t>Psychose detto </a:t>
            </a:r>
          </a:p>
          <a:p>
            <a:r>
              <a:rPr lang="de-AT" smtClean="0"/>
              <a:t>Alle anderen Atypika 0 Evidenz !</a:t>
            </a:r>
          </a:p>
          <a:p>
            <a:r>
              <a:rPr lang="de-AT" smtClean="0"/>
              <a:t>Schlaf : Melatonin s.e.</a:t>
            </a:r>
          </a:p>
          <a:p>
            <a:r>
              <a:rPr lang="de-AT" smtClean="0">
                <a:solidFill>
                  <a:srgbClr val="FF6600"/>
                </a:solidFill>
              </a:rPr>
              <a:t>Bei Agitation Hinweise für Carbamazepin, Valproat nicht empfohlen</a:t>
            </a:r>
          </a:p>
          <a:p>
            <a:r>
              <a:rPr lang="de-AT" smtClean="0"/>
              <a:t>…</a:t>
            </a: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de-AT" smtClean="0">
                <a:effectLst/>
              </a:rPr>
              <a:t>S3 finally…</a:t>
            </a:r>
          </a:p>
        </p:txBody>
      </p:sp>
      <p:sp>
        <p:nvSpPr>
          <p:cNvPr id="46082" name="Rectangle 3"/>
          <p:cNvSpPr>
            <a:spLocks noGrp="1" noChangeArrowheads="1"/>
          </p:cNvSpPr>
          <p:nvPr>
            <p:ph type="body" idx="1"/>
          </p:nvPr>
        </p:nvSpPr>
        <p:spPr/>
        <p:txBody>
          <a:bodyPr/>
          <a:lstStyle/>
          <a:p>
            <a:r>
              <a:rPr lang="de-AT" smtClean="0"/>
              <a:t>Im Vergleich schneiden die Bewertungen div. Psychosozialer Therapien, Settinggestaltungen, CG Unterstützungs und Edukationsangebote wie Snoozelen, Musiktherapie, Ergotherapie, Aktivierungsth., CG Support, …</a:t>
            </a:r>
          </a:p>
          <a:p>
            <a:r>
              <a:rPr lang="de-AT" smtClean="0"/>
              <a:t>ZIEMLICH GUT AB</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57200" y="0"/>
            <a:ext cx="8229600" cy="1447800"/>
          </a:xfrm>
        </p:spPr>
        <p:txBody>
          <a:bodyPr/>
          <a:lstStyle/>
          <a:p>
            <a:r>
              <a:rPr lang="de-DE" sz="1400" b="0" smtClean="0">
                <a:solidFill>
                  <a:srgbClr val="FF9933"/>
                </a:solidFill>
                <a:effectLst/>
                <a:latin typeface="Bookman Old Style" pitchFamily="18" charset="0"/>
              </a:rPr>
              <a:t/>
            </a:r>
            <a:br>
              <a:rPr lang="de-DE" sz="1400" b="0" smtClean="0">
                <a:solidFill>
                  <a:srgbClr val="FF9933"/>
                </a:solidFill>
                <a:effectLst/>
                <a:latin typeface="Bookman Old Style" pitchFamily="18" charset="0"/>
              </a:rPr>
            </a:br>
            <a:r>
              <a:rPr lang="de-DE" sz="2000" smtClean="0">
                <a:solidFill>
                  <a:srgbClr val="FF9933"/>
                </a:solidFill>
                <a:effectLst/>
                <a:latin typeface="Bookman Old Style" pitchFamily="18" charset="0"/>
              </a:rPr>
              <a:t>Systematic Review of Psychological Approaches to the</a:t>
            </a:r>
            <a:br>
              <a:rPr lang="de-DE" sz="2000" smtClean="0">
                <a:solidFill>
                  <a:srgbClr val="FF9933"/>
                </a:solidFill>
                <a:effectLst/>
                <a:latin typeface="Bookman Old Style" pitchFamily="18" charset="0"/>
              </a:rPr>
            </a:br>
            <a:r>
              <a:rPr lang="de-DE" sz="2000" smtClean="0">
                <a:solidFill>
                  <a:srgbClr val="FF9933"/>
                </a:solidFill>
                <a:effectLst/>
                <a:latin typeface="Bookman Old Style" pitchFamily="18" charset="0"/>
              </a:rPr>
              <a:t>Management of Neuropsychiatric Symptoms of Dementia</a:t>
            </a:r>
            <a:br>
              <a:rPr lang="de-DE" sz="2000" smtClean="0">
                <a:solidFill>
                  <a:srgbClr val="FF9933"/>
                </a:solidFill>
                <a:effectLst/>
                <a:latin typeface="Bookman Old Style" pitchFamily="18" charset="0"/>
              </a:rPr>
            </a:br>
            <a:r>
              <a:rPr lang="de-DE" sz="2000" smtClean="0">
                <a:solidFill>
                  <a:srgbClr val="FF9933"/>
                </a:solidFill>
                <a:effectLst/>
                <a:latin typeface="Bookman Old Style" pitchFamily="18" charset="0"/>
              </a:rPr>
              <a:t/>
            </a:r>
            <a:br>
              <a:rPr lang="de-DE" sz="2000" smtClean="0">
                <a:solidFill>
                  <a:srgbClr val="FF9933"/>
                </a:solidFill>
                <a:effectLst/>
                <a:latin typeface="Bookman Old Style" pitchFamily="18" charset="0"/>
              </a:rPr>
            </a:br>
            <a:r>
              <a:rPr lang="de-DE" sz="1000" smtClean="0">
                <a:solidFill>
                  <a:schemeClr val="tx1"/>
                </a:solidFill>
                <a:effectLst/>
                <a:latin typeface="Bookman Old Style" pitchFamily="18" charset="0"/>
              </a:rPr>
              <a:t>Livingston G et al., Am J Psychiatry 2005; 162: 1996-2021</a:t>
            </a:r>
            <a:endParaRPr lang="de-DE" sz="1400" smtClean="0">
              <a:solidFill>
                <a:schemeClr val="tx1"/>
              </a:solidFill>
              <a:effectLst/>
              <a:latin typeface="Bookman Old Style" pitchFamily="18" charset="0"/>
            </a:endParaRPr>
          </a:p>
        </p:txBody>
      </p:sp>
      <p:sp>
        <p:nvSpPr>
          <p:cNvPr id="47106" name="Rectangle 3"/>
          <p:cNvSpPr>
            <a:spLocks noGrp="1" noChangeArrowheads="1"/>
          </p:cNvSpPr>
          <p:nvPr>
            <p:ph type="body" idx="1"/>
          </p:nvPr>
        </p:nvSpPr>
        <p:spPr>
          <a:xfrm>
            <a:off x="457200" y="1981200"/>
            <a:ext cx="8382000" cy="4419600"/>
          </a:xfrm>
          <a:solidFill>
            <a:srgbClr val="339966"/>
          </a:solidFill>
          <a:ln>
            <a:solidFill>
              <a:schemeClr val="bg1"/>
            </a:solidFill>
          </a:ln>
        </p:spPr>
        <p:txBody>
          <a:bodyPr/>
          <a:lstStyle/>
          <a:p>
            <a:pPr>
              <a:buFont typeface="Wingdings" pitchFamily="2" charset="2"/>
              <a:buNone/>
            </a:pPr>
            <a:endParaRPr lang="de-DE" sz="1600" smtClean="0">
              <a:solidFill>
                <a:schemeClr val="bg1"/>
              </a:solidFill>
              <a:latin typeface="Bookman Old Style" pitchFamily="18" charset="0"/>
            </a:endParaRPr>
          </a:p>
          <a:p>
            <a:pPr>
              <a:buFont typeface="Wingdings" pitchFamily="2" charset="2"/>
              <a:buNone/>
            </a:pPr>
            <a:r>
              <a:rPr lang="de-DE" sz="1600" smtClean="0">
                <a:solidFill>
                  <a:schemeClr val="bg1"/>
                </a:solidFill>
                <a:latin typeface="Bookman Old Style" pitchFamily="18" charset="0"/>
              </a:rPr>
              <a:t>	</a:t>
            </a:r>
            <a:endParaRPr lang="de-DE" sz="1000" smtClean="0">
              <a:solidFill>
                <a:schemeClr val="bg1"/>
              </a:solidFill>
              <a:latin typeface="Bookman Old Style" pitchFamily="18" charset="0"/>
            </a:endParaRPr>
          </a:p>
          <a:p>
            <a:pPr>
              <a:buFont typeface="Wingdings" pitchFamily="2" charset="2"/>
              <a:buNone/>
            </a:pPr>
            <a:endParaRPr lang="de-DE" sz="1000" smtClean="0">
              <a:solidFill>
                <a:schemeClr val="bg1"/>
              </a:solidFill>
              <a:latin typeface="Bookman Old Style" pitchFamily="18" charset="0"/>
            </a:endParaRPr>
          </a:p>
          <a:p>
            <a:pPr>
              <a:buFont typeface="Wingdings" pitchFamily="2" charset="2"/>
              <a:buNone/>
            </a:pPr>
            <a:endParaRPr lang="de-DE" sz="1000" smtClean="0">
              <a:solidFill>
                <a:schemeClr val="bg1"/>
              </a:solidFill>
              <a:latin typeface="Bookman Old Style" pitchFamily="18" charset="0"/>
            </a:endParaRPr>
          </a:p>
        </p:txBody>
      </p:sp>
      <p:graphicFrame>
        <p:nvGraphicFramePr>
          <p:cNvPr id="49156" name="Group 4"/>
          <p:cNvGraphicFramePr>
            <a:graphicFrameLocks noGrp="1"/>
          </p:cNvGraphicFramePr>
          <p:nvPr/>
        </p:nvGraphicFramePr>
        <p:xfrm>
          <a:off x="468313" y="1484313"/>
          <a:ext cx="8382000" cy="4897437"/>
        </p:xfrm>
        <a:graphic>
          <a:graphicData uri="http://schemas.openxmlformats.org/drawingml/2006/table">
            <a:tbl>
              <a:tblPr/>
              <a:tblGrid>
                <a:gridCol w="2286000"/>
                <a:gridCol w="1066800"/>
                <a:gridCol w="1676400"/>
                <a:gridCol w="1447800"/>
                <a:gridCol w="1905000"/>
              </a:tblGrid>
              <a:tr h="989013">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Therapie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Studien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Wissenschaftl.Evidenz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Klinische Empfehlung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Kommentar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38188">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Reminiscence 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3x2b</a:t>
                      </a:r>
                    </a:p>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2x4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400" b="0" i="0" u="none" strike="noStrike" cap="none" normalizeH="0" baseline="0" smtClean="0">
                        <a:ln>
                          <a:noFill/>
                        </a:ln>
                        <a:solidFill>
                          <a:schemeClr val="tx1"/>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68350">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Validation 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1x 2b</a:t>
                      </a:r>
                    </a:p>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 1x4,1x5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400" b="0" i="0" u="none" strike="noStrike" cap="none" normalizeH="0" baseline="0" smtClean="0">
                        <a:ln>
                          <a:noFill/>
                        </a:ln>
                        <a:solidFill>
                          <a:schemeClr val="tx1"/>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39775">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Reality Orientation 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2x2b</a:t>
                      </a:r>
                    </a:p>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1x3b,7x4,1x5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400" b="0" i="0" u="none" strike="noStrike" cap="none" normalizeH="0" baseline="0" smtClean="0">
                        <a:ln>
                          <a:noFill/>
                        </a:ln>
                        <a:solidFill>
                          <a:schemeClr val="tx1"/>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38188">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Cognitiv Stimulation 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1x 1b</a:t>
                      </a:r>
                    </a:p>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2x2b, 1x4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cognitiv S.</a:t>
                      </a:r>
                    </a:p>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QoL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23925">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Other Dementia </a:t>
                      </a:r>
                      <a:r>
                        <a:rPr kumimoji="0" lang="de-DE" sz="1400" b="0" i="0" u="none" strike="noStrike" cap="none" normalizeH="0" baseline="0" smtClean="0">
                          <a:ln>
                            <a:noFill/>
                          </a:ln>
                          <a:solidFill>
                            <a:schemeClr val="tx1"/>
                          </a:solidFill>
                          <a:effectLst/>
                          <a:latin typeface="Arial"/>
                        </a:rPr>
                        <a:t>–</a:t>
                      </a:r>
                      <a:endParaRPr kumimoji="0" lang="de-DE" sz="1400" b="0" i="0" u="none" strike="noStrike" cap="none" normalizeH="0" baseline="0" smtClean="0">
                        <a:ln>
                          <a:noFill/>
                        </a:ln>
                        <a:solidFill>
                          <a:schemeClr val="tx1"/>
                        </a:solidFill>
                        <a:effectLst/>
                        <a:latin typeface="Bookman Old Style" pitchFamily="18" charset="0"/>
                      </a:endParaRPr>
                    </a:p>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Specific 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2x4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400" b="0" i="0" u="none" strike="noStrike" cap="none" normalizeH="0" baseline="0" smtClean="0">
                        <a:ln>
                          <a:noFill/>
                        </a:ln>
                        <a:solidFill>
                          <a:schemeClr val="tx1"/>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7151" name="Line 48"/>
          <p:cNvSpPr>
            <a:spLocks noChangeShapeType="1"/>
          </p:cNvSpPr>
          <p:nvPr/>
        </p:nvSpPr>
        <p:spPr bwMode="auto">
          <a:xfrm flipV="1">
            <a:off x="8280400" y="5005388"/>
            <a:ext cx="0" cy="236537"/>
          </a:xfrm>
          <a:prstGeom prst="line">
            <a:avLst/>
          </a:prstGeom>
          <a:noFill/>
          <a:ln w="9525">
            <a:solidFill>
              <a:schemeClr val="bg1"/>
            </a:solidFill>
            <a:round/>
            <a:headEnd/>
            <a:tailEnd type="triangle" w="med" len="med"/>
          </a:ln>
        </p:spPr>
        <p:txBody>
          <a:bodyPr/>
          <a:lstStyle/>
          <a:p>
            <a:endParaRPr lang="en-US"/>
          </a:p>
        </p:txBody>
      </p:sp>
      <p:sp>
        <p:nvSpPr>
          <p:cNvPr id="47152" name="Line 49"/>
          <p:cNvSpPr>
            <a:spLocks noChangeShapeType="1"/>
          </p:cNvSpPr>
          <p:nvPr/>
        </p:nvSpPr>
        <p:spPr bwMode="auto">
          <a:xfrm flipV="1">
            <a:off x="7620000" y="5241925"/>
            <a:ext cx="0" cy="244475"/>
          </a:xfrm>
          <a:prstGeom prst="line">
            <a:avLst/>
          </a:prstGeom>
          <a:noFill/>
          <a:ln w="9525">
            <a:solidFill>
              <a:schemeClr val="bg1"/>
            </a:solidFill>
            <a:round/>
            <a:headEnd/>
            <a:tailEnd type="triangle" w="med" len="med"/>
          </a:ln>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457200" y="0"/>
            <a:ext cx="8229600" cy="1447800"/>
          </a:xfrm>
        </p:spPr>
        <p:txBody>
          <a:bodyPr/>
          <a:lstStyle/>
          <a:p>
            <a:r>
              <a:rPr lang="de-DE" sz="1400" b="0" smtClean="0">
                <a:solidFill>
                  <a:srgbClr val="FFFF00"/>
                </a:solidFill>
                <a:effectLst/>
                <a:latin typeface="Bookman Old Style" pitchFamily="18" charset="0"/>
              </a:rPr>
              <a:t/>
            </a:r>
            <a:br>
              <a:rPr lang="de-DE" sz="1400" b="0" smtClean="0">
                <a:solidFill>
                  <a:srgbClr val="FFFF00"/>
                </a:solidFill>
                <a:effectLst/>
                <a:latin typeface="Bookman Old Style" pitchFamily="18" charset="0"/>
              </a:rPr>
            </a:br>
            <a:r>
              <a:rPr lang="de-DE" sz="2000" smtClean="0">
                <a:solidFill>
                  <a:srgbClr val="FF9933"/>
                </a:solidFill>
                <a:effectLst/>
                <a:latin typeface="Bookman Old Style" pitchFamily="18" charset="0"/>
              </a:rPr>
              <a:t>Systematic Review of Psychological Approaches to the</a:t>
            </a:r>
            <a:br>
              <a:rPr lang="de-DE" sz="2000" smtClean="0">
                <a:solidFill>
                  <a:srgbClr val="FF9933"/>
                </a:solidFill>
                <a:effectLst/>
                <a:latin typeface="Bookman Old Style" pitchFamily="18" charset="0"/>
              </a:rPr>
            </a:br>
            <a:r>
              <a:rPr lang="de-DE" sz="2000" smtClean="0">
                <a:solidFill>
                  <a:srgbClr val="FF9933"/>
                </a:solidFill>
                <a:effectLst/>
                <a:latin typeface="Bookman Old Style" pitchFamily="18" charset="0"/>
              </a:rPr>
              <a:t>Management of Neuropsychiatric Symptoms of Dementia</a:t>
            </a:r>
            <a:br>
              <a:rPr lang="de-DE" sz="2000" smtClean="0">
                <a:solidFill>
                  <a:srgbClr val="FF9933"/>
                </a:solidFill>
                <a:effectLst/>
                <a:latin typeface="Bookman Old Style" pitchFamily="18" charset="0"/>
              </a:rPr>
            </a:br>
            <a:r>
              <a:rPr lang="de-DE" sz="1000" smtClean="0">
                <a:solidFill>
                  <a:schemeClr val="tx1"/>
                </a:solidFill>
                <a:effectLst/>
                <a:latin typeface="Bookman Old Style" pitchFamily="18" charset="0"/>
              </a:rPr>
              <a:t>Livingston G et al., Am J Psychiatry 2005; 162: 1996-2021</a:t>
            </a:r>
            <a:endParaRPr lang="de-DE" sz="1400" smtClean="0">
              <a:solidFill>
                <a:schemeClr val="tx1"/>
              </a:solidFill>
              <a:effectLst/>
              <a:latin typeface="Bookman Old Style" pitchFamily="18" charset="0"/>
            </a:endParaRPr>
          </a:p>
        </p:txBody>
      </p:sp>
      <p:sp>
        <p:nvSpPr>
          <p:cNvPr id="48130" name="Rectangle 3"/>
          <p:cNvSpPr>
            <a:spLocks noGrp="1" noChangeArrowheads="1"/>
          </p:cNvSpPr>
          <p:nvPr>
            <p:ph type="body" idx="1"/>
          </p:nvPr>
        </p:nvSpPr>
        <p:spPr>
          <a:xfrm>
            <a:off x="457200" y="1981200"/>
            <a:ext cx="8382000" cy="4419600"/>
          </a:xfrm>
          <a:solidFill>
            <a:srgbClr val="339966"/>
          </a:solidFill>
          <a:ln>
            <a:solidFill>
              <a:schemeClr val="bg1"/>
            </a:solidFill>
          </a:ln>
        </p:spPr>
        <p:txBody>
          <a:bodyPr/>
          <a:lstStyle/>
          <a:p>
            <a:pPr>
              <a:buFont typeface="Wingdings" pitchFamily="2" charset="2"/>
              <a:buNone/>
            </a:pPr>
            <a:endParaRPr lang="de-DE" sz="1600" smtClean="0">
              <a:solidFill>
                <a:schemeClr val="bg1"/>
              </a:solidFill>
              <a:latin typeface="Bookman Old Style" pitchFamily="18" charset="0"/>
            </a:endParaRPr>
          </a:p>
          <a:p>
            <a:pPr>
              <a:buFont typeface="Wingdings" pitchFamily="2" charset="2"/>
              <a:buNone/>
            </a:pPr>
            <a:r>
              <a:rPr lang="de-DE" sz="1600" smtClean="0">
                <a:solidFill>
                  <a:schemeClr val="bg1"/>
                </a:solidFill>
                <a:latin typeface="Bookman Old Style" pitchFamily="18" charset="0"/>
              </a:rPr>
              <a:t>	</a:t>
            </a:r>
            <a:endParaRPr lang="de-DE" sz="1000" smtClean="0">
              <a:solidFill>
                <a:schemeClr val="bg1"/>
              </a:solidFill>
              <a:latin typeface="Bookman Old Style" pitchFamily="18" charset="0"/>
            </a:endParaRPr>
          </a:p>
          <a:p>
            <a:pPr>
              <a:buFont typeface="Wingdings" pitchFamily="2" charset="2"/>
              <a:buNone/>
            </a:pPr>
            <a:endParaRPr lang="de-DE" sz="1000" smtClean="0">
              <a:solidFill>
                <a:schemeClr val="bg1"/>
              </a:solidFill>
              <a:latin typeface="Bookman Old Style" pitchFamily="18" charset="0"/>
            </a:endParaRPr>
          </a:p>
          <a:p>
            <a:pPr>
              <a:buFont typeface="Wingdings" pitchFamily="2" charset="2"/>
              <a:buNone/>
            </a:pPr>
            <a:endParaRPr lang="de-DE" sz="1000" smtClean="0">
              <a:solidFill>
                <a:schemeClr val="bg1"/>
              </a:solidFill>
              <a:latin typeface="Bookman Old Style" pitchFamily="18" charset="0"/>
            </a:endParaRPr>
          </a:p>
        </p:txBody>
      </p:sp>
      <p:graphicFrame>
        <p:nvGraphicFramePr>
          <p:cNvPr id="55300" name="Group 4"/>
          <p:cNvGraphicFramePr>
            <a:graphicFrameLocks noGrp="1"/>
          </p:cNvGraphicFramePr>
          <p:nvPr/>
        </p:nvGraphicFramePr>
        <p:xfrm>
          <a:off x="457200" y="1981200"/>
          <a:ext cx="8382000" cy="4405313"/>
        </p:xfrm>
        <a:graphic>
          <a:graphicData uri="http://schemas.openxmlformats.org/drawingml/2006/table">
            <a:tbl>
              <a:tblPr/>
              <a:tblGrid>
                <a:gridCol w="2209800"/>
                <a:gridCol w="914400"/>
                <a:gridCol w="1676400"/>
                <a:gridCol w="1447800"/>
                <a:gridCol w="2133600"/>
              </a:tblGrid>
              <a:tr h="685800">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Therapie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Studien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Wissenschaftl.Evidenz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Klinische Empfehlung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sng" strike="noStrike" cap="none" normalizeH="0" baseline="0" smtClean="0">
                          <a:ln>
                            <a:noFill/>
                          </a:ln>
                          <a:solidFill>
                            <a:schemeClr val="tx1"/>
                          </a:solidFill>
                          <a:effectLst/>
                          <a:latin typeface="Bookman Old Style" pitchFamily="18" charset="0"/>
                        </a:rPr>
                        <a:t>Kommentar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15988">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Visually complex enviroments</a:t>
                      </a:r>
                    </a:p>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(grid pattern)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7x4,1x5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obscure the exit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9413">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Mirrors</a:t>
                      </a:r>
                    </a:p>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DE" sz="1400" b="0" i="0" u="none" strike="noStrike" cap="none" normalizeH="0" baseline="0" smtClean="0">
                        <a:ln>
                          <a:noFill/>
                        </a:ln>
                        <a:solidFill>
                          <a:schemeClr val="tx1"/>
                        </a:solidFill>
                        <a:effectLst/>
                        <a:latin typeface="Bookman Old Style"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1x4,1x5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200" b="0" i="0" u="none" strike="noStrike" cap="none" normalizeH="0" baseline="0" smtClean="0">
                        <a:ln>
                          <a:noFill/>
                        </a:ln>
                        <a:solidFill>
                          <a:schemeClr val="tx1"/>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7825">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1" i="0" u="none" strike="noStrike" cap="none" normalizeH="0" baseline="0" smtClean="0">
                          <a:ln>
                            <a:noFill/>
                          </a:ln>
                          <a:solidFill>
                            <a:schemeClr val="tx1"/>
                          </a:solidFill>
                          <a:effectLst/>
                          <a:latin typeface="Bookman Old Style" pitchFamily="18" charset="0"/>
                        </a:rPr>
                        <a:t>Signposting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3x4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400" b="0" i="0" u="none" strike="noStrike" cap="none" normalizeH="0" baseline="0" smtClean="0">
                        <a:ln>
                          <a:noFill/>
                        </a:ln>
                        <a:solidFill>
                          <a:schemeClr val="tx1"/>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96938">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1" i="0" u="none" strike="noStrike" cap="none" normalizeH="0" baseline="0" smtClean="0">
                          <a:ln>
                            <a:noFill/>
                          </a:ln>
                          <a:solidFill>
                            <a:srgbClr val="FF6600"/>
                          </a:solidFill>
                          <a:effectLst/>
                          <a:latin typeface="Bookman Old Style" pitchFamily="18" charset="0"/>
                        </a:rPr>
                        <a:t>Staff education in managing behavioral problems</a:t>
                      </a:r>
                    </a:p>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DE" sz="1400" b="1" i="0" u="none" strike="noStrike" cap="none" normalizeH="0" baseline="0" smtClean="0">
                        <a:ln>
                          <a:noFill/>
                        </a:ln>
                        <a:solidFill>
                          <a:srgbClr val="FF6600"/>
                        </a:solidFill>
                        <a:effectLst/>
                        <a:latin typeface="Bookman Old Style"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1" i="0" u="none" strike="noStrike" cap="none" normalizeH="0" baseline="0" smtClean="0">
                          <a:ln>
                            <a:noFill/>
                          </a:ln>
                          <a:solidFill>
                            <a:srgbClr val="FF6600"/>
                          </a:solidFill>
                          <a:effectLst/>
                          <a:latin typeface="Bookman Old Style"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1" i="0" u="none" strike="noStrike" cap="none" normalizeH="0" baseline="0" smtClean="0">
                          <a:ln>
                            <a:noFill/>
                          </a:ln>
                          <a:solidFill>
                            <a:srgbClr val="FF6600"/>
                          </a:solidFill>
                          <a:effectLst/>
                          <a:latin typeface="Bookman Old Style" pitchFamily="18" charset="0"/>
                        </a:rPr>
                        <a:t>1x1b</a:t>
                      </a:r>
                    </a:p>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1" i="0" u="none" strike="noStrike" cap="none" normalizeH="0" baseline="0" smtClean="0">
                          <a:ln>
                            <a:noFill/>
                          </a:ln>
                          <a:solidFill>
                            <a:srgbClr val="FF6600"/>
                          </a:solidFill>
                          <a:effectLst/>
                          <a:latin typeface="Bookman Old Style" pitchFamily="18" charset="0"/>
                        </a:rPr>
                        <a:t>2x2b,6x4</a:t>
                      </a:r>
                    </a:p>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DE" sz="1400" b="1" i="0" u="none" strike="noStrike" cap="none" normalizeH="0" baseline="0" smtClean="0">
                        <a:ln>
                          <a:noFill/>
                        </a:ln>
                        <a:solidFill>
                          <a:srgbClr val="FF6600"/>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1" i="0" u="none" strike="noStrike" cap="none" normalizeH="0" baseline="0" smtClean="0">
                          <a:ln>
                            <a:noFill/>
                          </a:ln>
                          <a:solidFill>
                            <a:srgbClr val="FF6600"/>
                          </a:solidFill>
                          <a:effectLst/>
                          <a:latin typeface="Bookman Old Style" pitchFamily="18" charset="0"/>
                        </a:rPr>
                        <a:t>B</a:t>
                      </a:r>
                    </a:p>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DE" sz="1400" b="1" i="0" u="none" strike="noStrike" cap="none" normalizeH="0" baseline="0" smtClean="0">
                        <a:ln>
                          <a:noFill/>
                        </a:ln>
                        <a:solidFill>
                          <a:srgbClr val="FF6600"/>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endParaRPr kumimoji="0" lang="de-AT" sz="1400" b="0" i="0" u="none" strike="noStrike" cap="none" normalizeH="0" baseline="0" smtClean="0">
                        <a:ln>
                          <a:noFill/>
                        </a:ln>
                        <a:solidFill>
                          <a:schemeClr val="tx1"/>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77888">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Special care dementia unit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4x3,5x4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disruptive behavior</a:t>
                      </a:r>
                    </a:p>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de-DE" sz="1400" b="0" i="0" u="none" strike="noStrike" cap="none" normalizeH="0" baseline="0" smtClean="0">
                          <a:ln>
                            <a:noFill/>
                          </a:ln>
                          <a:solidFill>
                            <a:schemeClr val="tx1"/>
                          </a:solidFill>
                          <a:effectLst/>
                          <a:latin typeface="Bookman Old Style" pitchFamily="18" charset="0"/>
                        </a:rPr>
                        <a:t>medication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8175" name="Line 48"/>
          <p:cNvSpPr>
            <a:spLocks noChangeShapeType="1"/>
          </p:cNvSpPr>
          <p:nvPr/>
        </p:nvSpPr>
        <p:spPr bwMode="auto">
          <a:xfrm>
            <a:off x="8482013" y="2687638"/>
            <a:ext cx="0" cy="228600"/>
          </a:xfrm>
          <a:prstGeom prst="line">
            <a:avLst/>
          </a:prstGeom>
          <a:noFill/>
          <a:ln w="9525">
            <a:solidFill>
              <a:schemeClr val="bg1"/>
            </a:solidFill>
            <a:round/>
            <a:headEnd/>
            <a:tailEnd type="triangle" w="med" len="med"/>
          </a:ln>
        </p:spPr>
        <p:txBody>
          <a:bodyPr/>
          <a:lstStyle/>
          <a:p>
            <a:endParaRPr lang="en-US"/>
          </a:p>
        </p:txBody>
      </p:sp>
      <p:sp>
        <p:nvSpPr>
          <p:cNvPr id="48176" name="Line 49"/>
          <p:cNvSpPr>
            <a:spLocks noChangeShapeType="1"/>
          </p:cNvSpPr>
          <p:nvPr/>
        </p:nvSpPr>
        <p:spPr bwMode="auto">
          <a:xfrm>
            <a:off x="8839200" y="5707063"/>
            <a:ext cx="0" cy="0"/>
          </a:xfrm>
          <a:prstGeom prst="line">
            <a:avLst/>
          </a:prstGeom>
          <a:noFill/>
          <a:ln w="9525">
            <a:solidFill>
              <a:schemeClr val="tx1"/>
            </a:solidFill>
            <a:round/>
            <a:headEnd/>
            <a:tailEnd type="triangle" w="med" len="med"/>
          </a:ln>
        </p:spPr>
        <p:txBody>
          <a:bodyPr/>
          <a:lstStyle/>
          <a:p>
            <a:endParaRPr lang="en-US"/>
          </a:p>
        </p:txBody>
      </p:sp>
      <p:sp>
        <p:nvSpPr>
          <p:cNvPr id="48177" name="Line 50"/>
          <p:cNvSpPr>
            <a:spLocks noChangeShapeType="1"/>
          </p:cNvSpPr>
          <p:nvPr/>
        </p:nvSpPr>
        <p:spPr bwMode="auto">
          <a:xfrm>
            <a:off x="8829675" y="5707063"/>
            <a:ext cx="0" cy="236537"/>
          </a:xfrm>
          <a:prstGeom prst="line">
            <a:avLst/>
          </a:prstGeom>
          <a:noFill/>
          <a:ln w="9525">
            <a:solidFill>
              <a:schemeClr val="bg1"/>
            </a:solidFill>
            <a:round/>
            <a:headEnd/>
            <a:tailEnd type="triangle" w="med" len="med"/>
          </a:ln>
        </p:spPr>
        <p:txBody>
          <a:bodyPr/>
          <a:lstStyle/>
          <a:p>
            <a:endParaRPr lang="en-US"/>
          </a:p>
        </p:txBody>
      </p:sp>
      <p:sp>
        <p:nvSpPr>
          <p:cNvPr id="48178" name="Line 51"/>
          <p:cNvSpPr>
            <a:spLocks noChangeShapeType="1"/>
          </p:cNvSpPr>
          <p:nvPr/>
        </p:nvSpPr>
        <p:spPr bwMode="auto">
          <a:xfrm>
            <a:off x="8056563" y="6003925"/>
            <a:ext cx="0" cy="273050"/>
          </a:xfrm>
          <a:prstGeom prst="line">
            <a:avLst/>
          </a:prstGeom>
          <a:noFill/>
          <a:ln w="9525">
            <a:solidFill>
              <a:schemeClr val="bg1"/>
            </a:solidFill>
            <a:round/>
            <a:headEnd/>
            <a:tailEnd type="triangle" w="med" len="med"/>
          </a:ln>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a:xfrm>
            <a:off x="468313" y="188913"/>
            <a:ext cx="8229600" cy="984250"/>
          </a:xfrm>
          <a:noFill/>
        </p:spPr>
        <p:txBody>
          <a:bodyPr lIns="91440" rIns="91440"/>
          <a:lstStyle/>
          <a:p>
            <a:r>
              <a:rPr lang="de-DE" sz="1400" smtClean="0">
                <a:solidFill>
                  <a:srgbClr val="FF9933"/>
                </a:solidFill>
                <a:effectLst/>
                <a:latin typeface="Bookman Old Style" pitchFamily="18" charset="0"/>
              </a:rPr>
              <a:t/>
            </a:r>
            <a:br>
              <a:rPr lang="de-DE" sz="1400" smtClean="0">
                <a:solidFill>
                  <a:srgbClr val="FF9933"/>
                </a:solidFill>
                <a:effectLst/>
                <a:latin typeface="Bookman Old Style" pitchFamily="18" charset="0"/>
              </a:rPr>
            </a:br>
            <a:r>
              <a:rPr lang="de-DE" sz="1800" smtClean="0">
                <a:solidFill>
                  <a:srgbClr val="FF9933"/>
                </a:solidFill>
                <a:effectLst/>
              </a:rPr>
              <a:t>Systematic Review of Psychological Approaches to the</a:t>
            </a:r>
            <a:br>
              <a:rPr lang="de-DE" sz="1800" smtClean="0">
                <a:solidFill>
                  <a:srgbClr val="FF9933"/>
                </a:solidFill>
                <a:effectLst/>
              </a:rPr>
            </a:br>
            <a:r>
              <a:rPr lang="de-DE" sz="1800" smtClean="0">
                <a:solidFill>
                  <a:srgbClr val="FF9933"/>
                </a:solidFill>
                <a:effectLst/>
              </a:rPr>
              <a:t>Management of Neuropsychiatric Symptoms of Dementia</a:t>
            </a:r>
            <a:r>
              <a:rPr lang="de-DE" sz="1600" smtClean="0">
                <a:solidFill>
                  <a:srgbClr val="FF9933"/>
                </a:solidFill>
                <a:effectLst/>
              </a:rPr>
              <a:t/>
            </a:r>
            <a:br>
              <a:rPr lang="de-DE" sz="1600" smtClean="0">
                <a:solidFill>
                  <a:srgbClr val="FF9933"/>
                </a:solidFill>
                <a:effectLst/>
              </a:rPr>
            </a:br>
            <a:r>
              <a:rPr lang="de-DE" sz="1600" smtClean="0">
                <a:solidFill>
                  <a:srgbClr val="FF9933"/>
                </a:solidFill>
                <a:effectLst/>
              </a:rPr>
              <a:t/>
            </a:r>
            <a:br>
              <a:rPr lang="de-DE" sz="1600" smtClean="0">
                <a:solidFill>
                  <a:srgbClr val="FF9933"/>
                </a:solidFill>
                <a:effectLst/>
              </a:rPr>
            </a:br>
            <a:r>
              <a:rPr lang="de-DE" sz="1000" smtClean="0">
                <a:solidFill>
                  <a:schemeClr val="tx1"/>
                </a:solidFill>
                <a:effectLst/>
              </a:rPr>
              <a:t>Livingston G et al., Am J Psychiatry 2005; 162: 1996-2021</a:t>
            </a:r>
            <a:endParaRPr lang="de-DE" sz="1400" smtClean="0">
              <a:solidFill>
                <a:schemeClr val="tx1"/>
              </a:solidFill>
              <a:effectLst/>
            </a:endParaRPr>
          </a:p>
        </p:txBody>
      </p:sp>
      <p:sp>
        <p:nvSpPr>
          <p:cNvPr id="49154" name="Rectangle 3"/>
          <p:cNvSpPr>
            <a:spLocks noGrp="1" noChangeArrowheads="1"/>
          </p:cNvSpPr>
          <p:nvPr>
            <p:ph type="body" idx="4294967295"/>
          </p:nvPr>
        </p:nvSpPr>
        <p:spPr>
          <a:xfrm>
            <a:off x="457200" y="1981200"/>
            <a:ext cx="8382000" cy="4419600"/>
          </a:xfrm>
          <a:solidFill>
            <a:srgbClr val="339966"/>
          </a:solidFill>
          <a:ln>
            <a:solidFill>
              <a:schemeClr val="bg1"/>
            </a:solidFill>
          </a:ln>
        </p:spPr>
        <p:txBody>
          <a:bodyPr lIns="91440" rIns="91440"/>
          <a:lstStyle/>
          <a:p>
            <a:pPr marL="342900" indent="-342900">
              <a:buFont typeface="Wingdings" pitchFamily="2" charset="2"/>
              <a:buNone/>
              <a:tabLst/>
            </a:pPr>
            <a:endParaRPr lang="de-DE" sz="1600" smtClean="0">
              <a:solidFill>
                <a:schemeClr val="bg1"/>
              </a:solidFill>
              <a:latin typeface="Bookman Old Style" pitchFamily="18" charset="0"/>
            </a:endParaRPr>
          </a:p>
          <a:p>
            <a:pPr marL="342900" indent="-342900">
              <a:buFont typeface="Wingdings" pitchFamily="2" charset="2"/>
              <a:buNone/>
              <a:tabLst/>
            </a:pPr>
            <a:r>
              <a:rPr lang="de-DE" sz="1600" smtClean="0">
                <a:solidFill>
                  <a:schemeClr val="bg1"/>
                </a:solidFill>
                <a:latin typeface="Bookman Old Style" pitchFamily="18" charset="0"/>
              </a:rPr>
              <a:t>	</a:t>
            </a:r>
            <a:endParaRPr lang="de-DE" sz="1000" smtClean="0">
              <a:solidFill>
                <a:schemeClr val="bg1"/>
              </a:solidFill>
              <a:latin typeface="Bookman Old Style" pitchFamily="18" charset="0"/>
            </a:endParaRPr>
          </a:p>
          <a:p>
            <a:pPr marL="342900" indent="-342900">
              <a:buFont typeface="Wingdings" pitchFamily="2" charset="2"/>
              <a:buNone/>
              <a:tabLst/>
            </a:pPr>
            <a:endParaRPr lang="de-DE" sz="1000" smtClean="0">
              <a:solidFill>
                <a:schemeClr val="bg1"/>
              </a:solidFill>
              <a:latin typeface="Bookman Old Style" pitchFamily="18" charset="0"/>
            </a:endParaRPr>
          </a:p>
          <a:p>
            <a:pPr marL="342900" indent="-342900">
              <a:buFont typeface="Wingdings" pitchFamily="2" charset="2"/>
              <a:buNone/>
              <a:tabLst/>
            </a:pPr>
            <a:endParaRPr lang="de-DE" sz="1000" smtClean="0">
              <a:solidFill>
                <a:schemeClr val="bg1"/>
              </a:solidFill>
              <a:latin typeface="Bookman Old Style" pitchFamily="18" charset="0"/>
            </a:endParaRPr>
          </a:p>
        </p:txBody>
      </p:sp>
      <p:graphicFrame>
        <p:nvGraphicFramePr>
          <p:cNvPr id="50180" name="Group 4"/>
          <p:cNvGraphicFramePr>
            <a:graphicFrameLocks noGrp="1"/>
          </p:cNvGraphicFramePr>
          <p:nvPr/>
        </p:nvGraphicFramePr>
        <p:xfrm>
          <a:off x="468313" y="1916113"/>
          <a:ext cx="8382000" cy="4464050"/>
        </p:xfrm>
        <a:graphic>
          <a:graphicData uri="http://schemas.openxmlformats.org/drawingml/2006/table">
            <a:tbl>
              <a:tblPr/>
              <a:tblGrid>
                <a:gridCol w="2232025"/>
                <a:gridCol w="1044575"/>
                <a:gridCol w="1676400"/>
                <a:gridCol w="1447800"/>
                <a:gridCol w="1981200"/>
              </a:tblGrid>
              <a:tr h="11858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sng" strike="noStrike" cap="none" normalizeH="0" baseline="0" smtClean="0">
                          <a:ln>
                            <a:noFill/>
                          </a:ln>
                          <a:solidFill>
                            <a:schemeClr val="tx1"/>
                          </a:solidFill>
                          <a:effectLst/>
                          <a:latin typeface="Arial" charset="0"/>
                        </a:rPr>
                        <a:t>Therapie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sng" strike="noStrike" cap="none" normalizeH="0" baseline="0" smtClean="0">
                          <a:ln>
                            <a:noFill/>
                          </a:ln>
                          <a:solidFill>
                            <a:schemeClr val="tx1"/>
                          </a:solidFill>
                          <a:effectLst/>
                          <a:latin typeface="Arial" charset="0"/>
                        </a:rPr>
                        <a:t>Studien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sng" strike="noStrike" cap="none" normalizeH="0" baseline="0" smtClean="0">
                          <a:ln>
                            <a:noFill/>
                          </a:ln>
                          <a:solidFill>
                            <a:schemeClr val="tx1"/>
                          </a:solidFill>
                          <a:effectLst/>
                          <a:latin typeface="Arial" charset="0"/>
                        </a:rPr>
                        <a:t>Wissenschaftl.Evidenz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sng" strike="noStrike" cap="none" normalizeH="0" baseline="0" smtClean="0">
                          <a:ln>
                            <a:noFill/>
                          </a:ln>
                          <a:solidFill>
                            <a:schemeClr val="tx1"/>
                          </a:solidFill>
                          <a:effectLst/>
                          <a:latin typeface="Arial" charset="0"/>
                        </a:rPr>
                        <a:t>Klinische Empfehlung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sng" strike="noStrike" cap="none" normalizeH="0" baseline="0" smtClean="0">
                          <a:ln>
                            <a:noFill/>
                          </a:ln>
                          <a:solidFill>
                            <a:schemeClr val="tx1"/>
                          </a:solidFill>
                          <a:effectLst/>
                          <a:latin typeface="Arial" charset="0"/>
                        </a:rPr>
                        <a:t>Kommentar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14375">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Non-Dementia-</a:t>
                      </a:r>
                    </a:p>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Specific 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24</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(18 KBT)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1x1b</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4x2b,4x4,15x5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rgbClr val="3333FF"/>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Teri et al. 1994/97</a:t>
                      </a:r>
                    </a:p>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depression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87438">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Psychological Interventions With Caregivers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rgbClr val="FF9933"/>
                          </a:solidFill>
                          <a:effectLst/>
                          <a:latin typeface="Arial" charset="0"/>
                        </a:rPr>
                        <a:t>4x1b</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9x2b,5x4,1x5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rgbClr val="FF9933"/>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depression</a:t>
                      </a:r>
                    </a:p>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institutionalization</a:t>
                      </a:r>
                      <a:r>
                        <a:rPr kumimoji="0" lang="de-DE" sz="1200" b="0" i="0" u="none" strike="noStrike" cap="none" normalizeH="0" baseline="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de-DE" sz="12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endParaRPr kumimoji="0" lang="de-DE" sz="1400" b="0" i="0" u="none" strike="noStrike" cap="none" normalizeH="0" baseline="0" smtClean="0">
                        <a:ln>
                          <a:noFill/>
                        </a:ln>
                        <a:solidFill>
                          <a:srgbClr val="FF9933"/>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19125">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1" i="0" u="none" strike="noStrike" cap="none" normalizeH="0" baseline="0" smtClean="0">
                          <a:ln>
                            <a:noFill/>
                          </a:ln>
                          <a:solidFill>
                            <a:srgbClr val="FF9900"/>
                          </a:solidFill>
                          <a:effectLst/>
                          <a:latin typeface="Arial" charset="0"/>
                        </a:rPr>
                        <a:t>Music 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5x2b</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12x4,7x5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rgbClr val="3333FF"/>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1" i="0" u="none" strike="noStrike" cap="none" normalizeH="0" baseline="0" smtClean="0">
                          <a:ln>
                            <a:noFill/>
                          </a:ln>
                          <a:solidFill>
                            <a:srgbClr val="FF9900"/>
                          </a:solidFill>
                          <a:effectLst/>
                          <a:latin typeface="Arial" charset="0"/>
                        </a:rPr>
                        <a:t>   Agitation</a:t>
                      </a:r>
                    </a:p>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   sleep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57250">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1" i="0" u="none" strike="noStrike" cap="none" normalizeH="0" baseline="0" smtClean="0">
                          <a:ln>
                            <a:noFill/>
                          </a:ln>
                          <a:solidFill>
                            <a:srgbClr val="FF9900"/>
                          </a:solidFill>
                          <a:effectLst/>
                          <a:latin typeface="Arial" charset="0"/>
                        </a:rPr>
                        <a:t>Snoezelen Th.</a:t>
                      </a:r>
                    </a:p>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1" i="0" u="none" strike="noStrike" cap="none" normalizeH="0" baseline="0" smtClean="0">
                          <a:ln>
                            <a:noFill/>
                          </a:ln>
                          <a:solidFill>
                            <a:srgbClr val="FF9900"/>
                          </a:solidFill>
                          <a:effectLst/>
                          <a:latin typeface="Arial" charset="0"/>
                        </a:rPr>
                        <a:t>Multisensory Stimulation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chemeClr val="tx1"/>
                          </a:solidFill>
                          <a:effectLst/>
                          <a:latin typeface="Arial" charset="0"/>
                        </a:rPr>
                        <a:t>2x4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0" i="0" u="none" strike="noStrike" cap="none" normalizeH="0" baseline="0" smtClean="0">
                          <a:ln>
                            <a:noFill/>
                          </a:ln>
                          <a:solidFill>
                            <a:srgbClr val="3333FF"/>
                          </a:solidFill>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de-DE" sz="1400" b="1" i="0" u="none" strike="noStrike" cap="none" normalizeH="0" baseline="0" smtClean="0">
                          <a:ln>
                            <a:noFill/>
                          </a:ln>
                          <a:solidFill>
                            <a:srgbClr val="FF9900"/>
                          </a:solidFill>
                          <a:effectLst/>
                          <a:latin typeface="Arial" charset="0"/>
                        </a:rPr>
                        <a:t>disruptive  behavior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9193" name="Line 42"/>
          <p:cNvSpPr>
            <a:spLocks noChangeShapeType="1"/>
          </p:cNvSpPr>
          <p:nvPr/>
        </p:nvSpPr>
        <p:spPr bwMode="auto">
          <a:xfrm>
            <a:off x="8077200" y="3276600"/>
            <a:ext cx="0" cy="228600"/>
          </a:xfrm>
          <a:prstGeom prst="line">
            <a:avLst/>
          </a:prstGeom>
          <a:noFill/>
          <a:ln w="9525">
            <a:solidFill>
              <a:schemeClr val="tx1"/>
            </a:solidFill>
            <a:round/>
            <a:headEnd/>
            <a:tailEnd type="triangle" w="med" len="med"/>
          </a:ln>
        </p:spPr>
        <p:txBody>
          <a:bodyPr/>
          <a:lstStyle/>
          <a:p>
            <a:endParaRPr lang="en-US"/>
          </a:p>
        </p:txBody>
      </p:sp>
      <p:sp>
        <p:nvSpPr>
          <p:cNvPr id="49194" name="Line 43"/>
          <p:cNvSpPr>
            <a:spLocks noChangeShapeType="1"/>
          </p:cNvSpPr>
          <p:nvPr/>
        </p:nvSpPr>
        <p:spPr bwMode="auto">
          <a:xfrm>
            <a:off x="8048625" y="4835525"/>
            <a:ext cx="0" cy="242888"/>
          </a:xfrm>
          <a:prstGeom prst="line">
            <a:avLst/>
          </a:prstGeom>
          <a:noFill/>
          <a:ln w="9525">
            <a:solidFill>
              <a:schemeClr val="tx1"/>
            </a:solidFill>
            <a:round/>
            <a:headEnd/>
            <a:tailEnd type="triangle" w="med" len="med"/>
          </a:ln>
        </p:spPr>
        <p:txBody>
          <a:bodyPr/>
          <a:lstStyle/>
          <a:p>
            <a:endParaRPr lang="en-US"/>
          </a:p>
        </p:txBody>
      </p:sp>
      <p:sp>
        <p:nvSpPr>
          <p:cNvPr id="49195" name="Line 44"/>
          <p:cNvSpPr>
            <a:spLocks noChangeShapeType="1"/>
          </p:cNvSpPr>
          <p:nvPr/>
        </p:nvSpPr>
        <p:spPr bwMode="auto">
          <a:xfrm>
            <a:off x="8153400" y="3733800"/>
            <a:ext cx="0" cy="228600"/>
          </a:xfrm>
          <a:prstGeom prst="line">
            <a:avLst/>
          </a:prstGeom>
          <a:noFill/>
          <a:ln w="9525">
            <a:solidFill>
              <a:srgbClr val="3333FF"/>
            </a:solidFill>
            <a:round/>
            <a:headEnd/>
            <a:tailEnd type="triangle" w="med" len="med"/>
          </a:ln>
        </p:spPr>
        <p:txBody>
          <a:bodyPr/>
          <a:lstStyle/>
          <a:p>
            <a:endParaRPr lang="en-US"/>
          </a:p>
        </p:txBody>
      </p:sp>
      <p:sp>
        <p:nvSpPr>
          <p:cNvPr id="49196" name="Line 45"/>
          <p:cNvSpPr>
            <a:spLocks noChangeShapeType="1"/>
          </p:cNvSpPr>
          <p:nvPr/>
        </p:nvSpPr>
        <p:spPr bwMode="auto">
          <a:xfrm>
            <a:off x="8686800" y="3962400"/>
            <a:ext cx="0" cy="228600"/>
          </a:xfrm>
          <a:prstGeom prst="line">
            <a:avLst/>
          </a:prstGeom>
          <a:noFill/>
          <a:ln w="9525">
            <a:solidFill>
              <a:srgbClr val="3333FF"/>
            </a:solidFill>
            <a:round/>
            <a:headEnd/>
            <a:tailEnd type="triangle" w="med" len="med"/>
          </a:ln>
        </p:spPr>
        <p:txBody>
          <a:bodyPr/>
          <a:lstStyle/>
          <a:p>
            <a:endParaRPr lang="en-US"/>
          </a:p>
        </p:txBody>
      </p:sp>
      <p:sp>
        <p:nvSpPr>
          <p:cNvPr id="49197" name="Line 46"/>
          <p:cNvSpPr>
            <a:spLocks noChangeShapeType="1"/>
          </p:cNvSpPr>
          <p:nvPr/>
        </p:nvSpPr>
        <p:spPr bwMode="auto">
          <a:xfrm>
            <a:off x="8763000" y="5486400"/>
            <a:ext cx="0" cy="381000"/>
          </a:xfrm>
          <a:prstGeom prst="line">
            <a:avLst/>
          </a:prstGeom>
          <a:noFill/>
          <a:ln w="9525">
            <a:solidFill>
              <a:schemeClr val="tx1"/>
            </a:solidFill>
            <a:round/>
            <a:headEnd/>
            <a:tailEnd type="triangle" w="med" len="med"/>
          </a:ln>
        </p:spPr>
        <p:txBody>
          <a:bodyPr/>
          <a:lstStyle/>
          <a:p>
            <a:endParaRPr lang="en-US"/>
          </a:p>
        </p:txBody>
      </p:sp>
      <p:sp>
        <p:nvSpPr>
          <p:cNvPr id="49198" name="Line 47"/>
          <p:cNvSpPr>
            <a:spLocks noChangeShapeType="1"/>
          </p:cNvSpPr>
          <p:nvPr/>
        </p:nvSpPr>
        <p:spPr bwMode="auto">
          <a:xfrm flipV="1">
            <a:off x="7680325" y="5183188"/>
            <a:ext cx="0" cy="303212"/>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539750" y="549275"/>
            <a:ext cx="5862638" cy="279400"/>
          </a:xfrm>
          <a:noFill/>
        </p:spPr>
        <p:txBody>
          <a:bodyPr lIns="91440" rIns="91440"/>
          <a:lstStyle/>
          <a:p>
            <a:r>
              <a:rPr lang="de-DE" sz="1400" smtClean="0">
                <a:solidFill>
                  <a:srgbClr val="FFFF00"/>
                </a:solidFill>
                <a:effectLst/>
                <a:latin typeface="Bookman Old Style" pitchFamily="18" charset="0"/>
              </a:rPr>
              <a:t/>
            </a:r>
            <a:br>
              <a:rPr lang="de-DE" sz="1400" smtClean="0">
                <a:solidFill>
                  <a:srgbClr val="FFFF00"/>
                </a:solidFill>
                <a:effectLst/>
                <a:latin typeface="Bookman Old Style" pitchFamily="18" charset="0"/>
              </a:rPr>
            </a:br>
            <a:r>
              <a:rPr lang="de-DE" sz="1600" smtClean="0">
                <a:solidFill>
                  <a:srgbClr val="FF9933"/>
                </a:solidFill>
                <a:effectLst/>
              </a:rPr>
              <a:t>Systematic Review of Psychological Approaches to the</a:t>
            </a:r>
            <a:br>
              <a:rPr lang="de-DE" sz="1600" smtClean="0">
                <a:solidFill>
                  <a:srgbClr val="FF9933"/>
                </a:solidFill>
                <a:effectLst/>
              </a:rPr>
            </a:br>
            <a:r>
              <a:rPr lang="de-DE" sz="1600" smtClean="0">
                <a:solidFill>
                  <a:srgbClr val="FF9933"/>
                </a:solidFill>
                <a:effectLst/>
              </a:rPr>
              <a:t>Management of Neuropsychiatric Symptoms of Dementia</a:t>
            </a:r>
            <a:br>
              <a:rPr lang="de-DE" sz="1600" smtClean="0">
                <a:solidFill>
                  <a:srgbClr val="FF9933"/>
                </a:solidFill>
                <a:effectLst/>
              </a:rPr>
            </a:br>
            <a:r>
              <a:rPr lang="de-DE" sz="1600" smtClean="0">
                <a:solidFill>
                  <a:srgbClr val="0000FF"/>
                </a:solidFill>
                <a:effectLst/>
              </a:rPr>
              <a:t/>
            </a:r>
            <a:br>
              <a:rPr lang="de-DE" sz="1600" smtClean="0">
                <a:solidFill>
                  <a:srgbClr val="0000FF"/>
                </a:solidFill>
                <a:effectLst/>
              </a:rPr>
            </a:br>
            <a:r>
              <a:rPr lang="de-DE" sz="1000" smtClean="0">
                <a:solidFill>
                  <a:schemeClr val="tx1"/>
                </a:solidFill>
                <a:effectLst/>
              </a:rPr>
              <a:t>Livingston G et al., Am J Psychiatry 2005; 162: 1996-2021</a:t>
            </a:r>
          </a:p>
        </p:txBody>
      </p:sp>
      <p:sp>
        <p:nvSpPr>
          <p:cNvPr id="50178" name="Rectangle 3"/>
          <p:cNvSpPr>
            <a:spLocks noGrp="1" noChangeArrowheads="1"/>
          </p:cNvSpPr>
          <p:nvPr>
            <p:ph type="body" idx="4294967295"/>
          </p:nvPr>
        </p:nvSpPr>
        <p:spPr>
          <a:xfrm>
            <a:off x="457200" y="1731963"/>
            <a:ext cx="8229600" cy="4098925"/>
          </a:xfrm>
        </p:spPr>
        <p:txBody>
          <a:bodyPr lIns="91440" rIns="91440"/>
          <a:lstStyle/>
          <a:p>
            <a:pPr marL="342900" indent="-342900" algn="ctr">
              <a:lnSpc>
                <a:spcPct val="80000"/>
              </a:lnSpc>
              <a:buFont typeface="Wingdings" pitchFamily="2" charset="2"/>
              <a:buNone/>
              <a:tabLst/>
            </a:pPr>
            <a:r>
              <a:rPr lang="de-DE" sz="1800" smtClean="0">
                <a:solidFill>
                  <a:srgbClr val="0000FF"/>
                </a:solidFill>
              </a:rPr>
              <a:t>Zusammenfassung</a:t>
            </a:r>
          </a:p>
          <a:p>
            <a:pPr marL="342900" indent="-342900" algn="ctr">
              <a:lnSpc>
                <a:spcPct val="80000"/>
              </a:lnSpc>
              <a:buFont typeface="Wingdings" pitchFamily="2" charset="2"/>
              <a:buNone/>
              <a:tabLst/>
            </a:pPr>
            <a:endParaRPr lang="de-DE" sz="1800" smtClean="0">
              <a:solidFill>
                <a:srgbClr val="0000FF"/>
              </a:solidFill>
            </a:endParaRPr>
          </a:p>
          <a:p>
            <a:pPr marL="342900" indent="-342900">
              <a:lnSpc>
                <a:spcPct val="80000"/>
              </a:lnSpc>
              <a:buFont typeface="Wingdings" pitchFamily="2" charset="2"/>
              <a:buNone/>
              <a:tabLst/>
            </a:pPr>
            <a:r>
              <a:rPr lang="de-DE" sz="1800" smtClean="0"/>
              <a:t>Verhaltensmodifizierende Therapie (KBT)                                       B</a:t>
            </a:r>
          </a:p>
          <a:p>
            <a:pPr marL="342900" indent="-342900">
              <a:lnSpc>
                <a:spcPct val="80000"/>
              </a:lnSpc>
              <a:buFont typeface="Wingdings" pitchFamily="2" charset="2"/>
              <a:buNone/>
              <a:tabLst/>
            </a:pPr>
            <a:endParaRPr lang="de-DE" sz="1800" smtClean="0"/>
          </a:p>
          <a:p>
            <a:pPr marL="342900" indent="-342900">
              <a:lnSpc>
                <a:spcPct val="80000"/>
              </a:lnSpc>
              <a:buFont typeface="Wingdings" pitchFamily="2" charset="2"/>
              <a:buNone/>
              <a:tabLst/>
            </a:pPr>
            <a:r>
              <a:rPr lang="de-DE" sz="1800" smtClean="0"/>
              <a:t>Kognitive Therapie/Training                                                             B</a:t>
            </a:r>
          </a:p>
          <a:p>
            <a:pPr marL="342900" indent="-342900">
              <a:lnSpc>
                <a:spcPct val="80000"/>
              </a:lnSpc>
              <a:buFont typeface="Wingdings" pitchFamily="2" charset="2"/>
              <a:buNone/>
              <a:tabLst/>
            </a:pPr>
            <a:endParaRPr lang="de-DE" sz="1800" smtClean="0"/>
          </a:p>
          <a:p>
            <a:pPr marL="342900" indent="-342900">
              <a:lnSpc>
                <a:spcPct val="80000"/>
              </a:lnSpc>
              <a:buFont typeface="Wingdings" pitchFamily="2" charset="2"/>
              <a:buNone/>
              <a:tabLst/>
            </a:pPr>
            <a:r>
              <a:rPr lang="de-DE" sz="1800" b="1" smtClean="0">
                <a:solidFill>
                  <a:srgbClr val="FF9933"/>
                </a:solidFill>
              </a:rPr>
              <a:t>Psychoedukation und Begleitung der pflegenden Angehörigen      A</a:t>
            </a:r>
          </a:p>
          <a:p>
            <a:pPr marL="342900" indent="-342900">
              <a:lnSpc>
                <a:spcPct val="80000"/>
              </a:lnSpc>
              <a:buFont typeface="Wingdings" pitchFamily="2" charset="2"/>
              <a:buNone/>
              <a:tabLst/>
            </a:pPr>
            <a:endParaRPr lang="de-DE" sz="1800" b="1" smtClean="0">
              <a:solidFill>
                <a:srgbClr val="FF9933"/>
              </a:solidFill>
            </a:endParaRPr>
          </a:p>
          <a:p>
            <a:pPr marL="342900" indent="-342900">
              <a:lnSpc>
                <a:spcPct val="80000"/>
              </a:lnSpc>
              <a:buFont typeface="Wingdings" pitchFamily="2" charset="2"/>
              <a:buNone/>
              <a:tabLst/>
            </a:pPr>
            <a:r>
              <a:rPr lang="de-DE" sz="1800" smtClean="0"/>
              <a:t>Fortbildung und Training für professionelle Betreuer                       B</a:t>
            </a:r>
          </a:p>
          <a:p>
            <a:pPr marL="342900" indent="-342900">
              <a:lnSpc>
                <a:spcPct val="80000"/>
              </a:lnSpc>
              <a:buFont typeface="Wingdings" pitchFamily="2" charset="2"/>
              <a:buNone/>
              <a:tabLst/>
            </a:pPr>
            <a:endParaRPr lang="de-DE" sz="1800" smtClean="0"/>
          </a:p>
          <a:p>
            <a:pPr marL="342900" indent="-342900">
              <a:lnSpc>
                <a:spcPct val="80000"/>
              </a:lnSpc>
              <a:buFont typeface="Wingdings" pitchFamily="2" charset="2"/>
              <a:buNone/>
              <a:tabLst/>
            </a:pPr>
            <a:r>
              <a:rPr lang="de-DE" sz="1800" smtClean="0"/>
              <a:t>Musiktherapie, Snoezelen, „sensory stimulation“                             B</a:t>
            </a:r>
          </a:p>
          <a:p>
            <a:pPr marL="342900" indent="-342900">
              <a:lnSpc>
                <a:spcPct val="80000"/>
              </a:lnSpc>
              <a:tabLst/>
            </a:pPr>
            <a:endParaRPr lang="de-DE" sz="1800" smtClean="0"/>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de-AT" sz="2800" smtClean="0">
                <a:effectLst/>
              </a:rPr>
              <a:t>Einige „ Highlights“ aus der deutschen Leitlinie Demenz 2009</a:t>
            </a:r>
          </a:p>
        </p:txBody>
      </p:sp>
      <p:sp>
        <p:nvSpPr>
          <p:cNvPr id="51202" name="Rectangle 3"/>
          <p:cNvSpPr>
            <a:spLocks noGrp="1" noChangeArrowheads="1"/>
          </p:cNvSpPr>
          <p:nvPr>
            <p:ph type="body" idx="1"/>
          </p:nvPr>
        </p:nvSpPr>
        <p:spPr/>
        <p:txBody>
          <a:bodyPr/>
          <a:lstStyle/>
          <a:p>
            <a:pPr>
              <a:lnSpc>
                <a:spcPct val="90000"/>
              </a:lnSpc>
            </a:pPr>
            <a:r>
              <a:rPr lang="de-AT" smtClean="0"/>
              <a:t>BPSD global : leicht positive Effekte Donepezil &amp; Galanthamin bei AD leicht- mittel, detto Memantine bei AD moderat bis schwer</a:t>
            </a:r>
          </a:p>
          <a:p>
            <a:pPr>
              <a:lnSpc>
                <a:spcPct val="90000"/>
              </a:lnSpc>
            </a:pPr>
            <a:r>
              <a:rPr lang="de-AT" smtClean="0"/>
              <a:t>Antidepressiva v.a. bei depressiver Symptomatik wirksam, TCA nicht verwenden</a:t>
            </a:r>
          </a:p>
          <a:p>
            <a:pPr>
              <a:lnSpc>
                <a:spcPct val="90000"/>
              </a:lnSpc>
            </a:pPr>
            <a:r>
              <a:rPr lang="de-AT" smtClean="0"/>
              <a:t>Angst Sy. : 0 med. Evidenz !!</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228600"/>
            <a:ext cx="7859713" cy="600075"/>
          </a:xfrm>
        </p:spPr>
        <p:txBody>
          <a:bodyPr/>
          <a:lstStyle/>
          <a:p>
            <a:r>
              <a:rPr lang="de-DE" sz="2800" smtClean="0">
                <a:solidFill>
                  <a:srgbClr val="FF6600"/>
                </a:solidFill>
                <a:effectLst/>
              </a:rPr>
              <a:t>Neue Terminologie, alte Phänomenologie</a:t>
            </a:r>
          </a:p>
        </p:txBody>
      </p:sp>
      <p:sp>
        <p:nvSpPr>
          <p:cNvPr id="21506" name="Rectangle 3"/>
          <p:cNvSpPr>
            <a:spLocks noGrp="1" noChangeArrowheads="1"/>
          </p:cNvSpPr>
          <p:nvPr>
            <p:ph type="body" idx="1"/>
          </p:nvPr>
        </p:nvSpPr>
        <p:spPr/>
        <p:txBody>
          <a:bodyPr/>
          <a:lstStyle/>
          <a:p>
            <a:r>
              <a:rPr lang="de-DE" smtClean="0"/>
              <a:t>Behavioral and Psychological Symptoms of Dementia (BPSD)</a:t>
            </a:r>
          </a:p>
          <a:p>
            <a:r>
              <a:rPr lang="de-DE" smtClean="0"/>
              <a:t>Definition:						</a:t>
            </a:r>
          </a:p>
          <a:p>
            <a:pPr lvl="1"/>
            <a:r>
              <a:rPr lang="de-DE" smtClean="0"/>
              <a:t>Ein Begriff zur Beschreibung heterogener psycholog. Reaktionen, psychiatr. Symptome und Verhaltensstörungen bei Demenz-patienten unabhängig von der zugrunde-liegenden Ätiologie</a:t>
            </a:r>
            <a:r>
              <a:rPr lang="de-DE" smtClean="0">
                <a:solidFill>
                  <a:srgbClr val="FFFF00"/>
                </a:solidFill>
              </a:rPr>
              <a:t>   </a:t>
            </a:r>
          </a:p>
        </p:txBody>
      </p:sp>
      <p:grpSp>
        <p:nvGrpSpPr>
          <p:cNvPr id="21507" name="Group 4"/>
          <p:cNvGrpSpPr>
            <a:grpSpLocks/>
          </p:cNvGrpSpPr>
          <p:nvPr/>
        </p:nvGrpSpPr>
        <p:grpSpPr bwMode="auto">
          <a:xfrm>
            <a:off x="3635375" y="5013325"/>
            <a:ext cx="1752600" cy="503238"/>
            <a:chOff x="4176" y="3696"/>
            <a:chExt cx="1104" cy="326"/>
          </a:xfrm>
        </p:grpSpPr>
        <p:sp>
          <p:nvSpPr>
            <p:cNvPr id="21508" name="Rectangle 5"/>
            <p:cNvSpPr>
              <a:spLocks noChangeArrowheads="1"/>
            </p:cNvSpPr>
            <p:nvPr/>
          </p:nvSpPr>
          <p:spPr bwMode="auto">
            <a:xfrm>
              <a:off x="4176" y="3696"/>
              <a:ext cx="1104" cy="326"/>
            </a:xfrm>
            <a:prstGeom prst="rect">
              <a:avLst/>
            </a:prstGeom>
            <a:solidFill>
              <a:srgbClr val="FFCC00"/>
            </a:solidFill>
            <a:ln w="9525">
              <a:noFill/>
              <a:miter lim="800000"/>
              <a:headEnd/>
              <a:tailEnd/>
            </a:ln>
          </p:spPr>
          <p:txBody>
            <a:bodyPr/>
            <a:lstStyle/>
            <a:p>
              <a:pPr eaLnBrk="0" hangingPunct="0">
                <a:spcBef>
                  <a:spcPct val="20000"/>
                </a:spcBef>
                <a:buClr>
                  <a:schemeClr val="accent1"/>
                </a:buClr>
                <a:buFont typeface="Wingdings" pitchFamily="2" charset="2"/>
                <a:buNone/>
              </a:pPr>
              <a:r>
                <a:rPr lang="de-DE" sz="2400" b="1"/>
                <a:t>IPA, 1996</a:t>
              </a:r>
            </a:p>
          </p:txBody>
        </p:sp>
        <p:sp>
          <p:nvSpPr>
            <p:cNvPr id="21509" name="Line 6"/>
            <p:cNvSpPr>
              <a:spLocks noChangeShapeType="1"/>
            </p:cNvSpPr>
            <p:nvPr/>
          </p:nvSpPr>
          <p:spPr bwMode="auto">
            <a:xfrm>
              <a:off x="4176" y="3696"/>
              <a:ext cx="1104" cy="0"/>
            </a:xfrm>
            <a:prstGeom prst="line">
              <a:avLst/>
            </a:prstGeom>
            <a:noFill/>
            <a:ln w="12700" cap="sq">
              <a:solidFill>
                <a:schemeClr val="tx1"/>
              </a:solidFill>
              <a:round/>
              <a:headEnd/>
              <a:tailEnd/>
            </a:ln>
          </p:spPr>
          <p:txBody>
            <a:bodyPr/>
            <a:lstStyle/>
            <a:p>
              <a:endParaRPr lang="en-US"/>
            </a:p>
          </p:txBody>
        </p:sp>
        <p:sp>
          <p:nvSpPr>
            <p:cNvPr id="21510" name="Line 7"/>
            <p:cNvSpPr>
              <a:spLocks noChangeShapeType="1"/>
            </p:cNvSpPr>
            <p:nvPr/>
          </p:nvSpPr>
          <p:spPr bwMode="auto">
            <a:xfrm>
              <a:off x="4176" y="4022"/>
              <a:ext cx="1104" cy="0"/>
            </a:xfrm>
            <a:prstGeom prst="line">
              <a:avLst/>
            </a:prstGeom>
            <a:noFill/>
            <a:ln w="12700" cap="sq">
              <a:solidFill>
                <a:schemeClr val="tx1"/>
              </a:solidFill>
              <a:round/>
              <a:headEnd/>
              <a:tailEnd/>
            </a:ln>
          </p:spPr>
          <p:txBody>
            <a:bodyPr/>
            <a:lstStyle/>
            <a:p>
              <a:endParaRPr lang="en-US"/>
            </a:p>
          </p:txBody>
        </p:sp>
        <p:sp>
          <p:nvSpPr>
            <p:cNvPr id="21511" name="Line 8"/>
            <p:cNvSpPr>
              <a:spLocks noChangeShapeType="1"/>
            </p:cNvSpPr>
            <p:nvPr/>
          </p:nvSpPr>
          <p:spPr bwMode="auto">
            <a:xfrm>
              <a:off x="4176" y="3696"/>
              <a:ext cx="0" cy="326"/>
            </a:xfrm>
            <a:prstGeom prst="line">
              <a:avLst/>
            </a:prstGeom>
            <a:noFill/>
            <a:ln w="12700" cap="sq">
              <a:solidFill>
                <a:schemeClr val="tx1"/>
              </a:solidFill>
              <a:round/>
              <a:headEnd/>
              <a:tailEnd/>
            </a:ln>
          </p:spPr>
          <p:txBody>
            <a:bodyPr/>
            <a:lstStyle/>
            <a:p>
              <a:endParaRPr lang="en-US"/>
            </a:p>
          </p:txBody>
        </p:sp>
        <p:sp>
          <p:nvSpPr>
            <p:cNvPr id="21512" name="Line 9"/>
            <p:cNvSpPr>
              <a:spLocks noChangeShapeType="1"/>
            </p:cNvSpPr>
            <p:nvPr/>
          </p:nvSpPr>
          <p:spPr bwMode="auto">
            <a:xfrm>
              <a:off x="5280" y="3696"/>
              <a:ext cx="0" cy="326"/>
            </a:xfrm>
            <a:prstGeom prst="line">
              <a:avLst/>
            </a:prstGeom>
            <a:noFill/>
            <a:ln w="12700" cap="sq">
              <a:solidFill>
                <a:schemeClr val="tx1"/>
              </a:solidFill>
              <a:round/>
              <a:headEnd/>
              <a:tailEnd/>
            </a:ln>
          </p:spPr>
          <p:txBody>
            <a:bodyPr/>
            <a:lstStyle/>
            <a:p>
              <a:endParaRPr lang="en-US"/>
            </a:p>
          </p:txBody>
        </p:sp>
      </p:gr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a:xfrm>
            <a:off x="609600" y="4337050"/>
            <a:ext cx="7772400" cy="1098550"/>
          </a:xfrm>
          <a:noFill/>
        </p:spPr>
        <p:txBody>
          <a:bodyPr tIns="0" bIns="0">
            <a:spAutoFit/>
          </a:bodyPr>
          <a:lstStyle/>
          <a:p>
            <a:r>
              <a:rPr lang="de-DE" sz="1800" smtClean="0">
                <a:solidFill>
                  <a:schemeClr val="tx1"/>
                </a:solidFill>
                <a:effectLst/>
                <a:cs typeface="Times New Roman" pitchFamily="18" charset="0"/>
              </a:rPr>
              <a:t>Galantamin reduziert ständiges Wiederholen von Fragen und Erzählungen bei Alzheimerpatienten</a:t>
            </a:r>
            <a:r>
              <a:rPr lang="en-CA" sz="1800" smtClean="0">
                <a:solidFill>
                  <a:schemeClr val="tx1"/>
                </a:solidFill>
                <a:effectLst/>
                <a:cs typeface="Times New Roman" pitchFamily="18" charset="0"/>
              </a:rPr>
              <a:t/>
            </a:r>
            <a:br>
              <a:rPr lang="en-CA" sz="1800" smtClean="0">
                <a:solidFill>
                  <a:schemeClr val="tx1"/>
                </a:solidFill>
                <a:effectLst/>
                <a:cs typeface="Times New Roman" pitchFamily="18" charset="0"/>
              </a:rPr>
            </a:br>
            <a:r>
              <a:rPr lang="de-DE" sz="1800" smtClean="0">
                <a:solidFill>
                  <a:schemeClr val="tx1"/>
                </a:solidFill>
                <a:effectLst/>
                <a:cs typeface="Times New Roman" pitchFamily="18" charset="0"/>
              </a:rPr>
              <a:t> </a:t>
            </a:r>
            <a:r>
              <a:rPr lang="en-CA" sz="1800" smtClean="0">
                <a:solidFill>
                  <a:schemeClr val="tx1"/>
                </a:solidFill>
                <a:effectLst/>
                <a:cs typeface="Times New Roman" pitchFamily="18" charset="0"/>
              </a:rPr>
              <a:t/>
            </a:r>
            <a:br>
              <a:rPr lang="en-CA" sz="1800" smtClean="0">
                <a:solidFill>
                  <a:schemeClr val="tx1"/>
                </a:solidFill>
                <a:effectLst/>
                <a:cs typeface="Times New Roman" pitchFamily="18" charset="0"/>
              </a:rPr>
            </a:br>
            <a:r>
              <a:rPr lang="de-DE" sz="1800" smtClean="0">
                <a:solidFill>
                  <a:schemeClr val="tx1"/>
                </a:solidFill>
                <a:effectLst/>
                <a:cs typeface="Times New Roman" pitchFamily="18" charset="0"/>
              </a:rPr>
              <a:t>Ergebnisse der neuen VISTA-Studie</a:t>
            </a:r>
            <a:endParaRPr lang="en-US" sz="1800" smtClean="0">
              <a:solidFill>
                <a:schemeClr val="tx1"/>
              </a:solidFill>
              <a:effectLst/>
              <a:cs typeface="Times New Roman" pitchFamily="18" charset="0"/>
            </a:endParaRPr>
          </a:p>
        </p:txBody>
      </p:sp>
      <p:sp>
        <p:nvSpPr>
          <p:cNvPr id="52226" name="Text Box 4"/>
          <p:cNvSpPr txBox="1">
            <a:spLocks noChangeArrowheads="1"/>
          </p:cNvSpPr>
          <p:nvPr/>
        </p:nvSpPr>
        <p:spPr bwMode="auto">
          <a:xfrm>
            <a:off x="838200" y="5948363"/>
            <a:ext cx="7543800" cy="274637"/>
          </a:xfrm>
          <a:prstGeom prst="rect">
            <a:avLst/>
          </a:prstGeom>
          <a:noFill/>
          <a:ln w="9525">
            <a:noFill/>
            <a:miter lim="800000"/>
            <a:headEnd/>
            <a:tailEnd/>
          </a:ln>
        </p:spPr>
        <p:txBody>
          <a:bodyPr>
            <a:spAutoFit/>
          </a:bodyPr>
          <a:lstStyle/>
          <a:p>
            <a:pPr algn="ctr">
              <a:spcBef>
                <a:spcPct val="50000"/>
              </a:spcBef>
            </a:pPr>
            <a:r>
              <a:rPr lang="en-US" sz="1200" b="1">
                <a:cs typeface="Times New Roman" pitchFamily="18" charset="0"/>
              </a:rPr>
              <a:t>Rockwood K et al. (2007): Neurol 68, 1116-1122</a:t>
            </a:r>
            <a:endParaRPr lang="en-US" sz="1200" b="1"/>
          </a:p>
        </p:txBody>
      </p:sp>
      <p:pic>
        <p:nvPicPr>
          <p:cNvPr id="52227" name="Picture 7"/>
          <p:cNvPicPr>
            <a:picLocks noChangeAspect="1" noChangeArrowheads="1"/>
          </p:cNvPicPr>
          <p:nvPr/>
        </p:nvPicPr>
        <p:blipFill>
          <a:blip r:embed="rId2"/>
          <a:srcRect/>
          <a:stretch>
            <a:fillRect/>
          </a:stretch>
        </p:blipFill>
        <p:spPr bwMode="auto">
          <a:xfrm>
            <a:off x="1204913" y="457200"/>
            <a:ext cx="6719887" cy="3048000"/>
          </a:xfrm>
          <a:prstGeom prst="rect">
            <a:avLst/>
          </a:prstGeom>
          <a:noFill/>
          <a:ln w="9525">
            <a:solidFill>
              <a:schemeClr val="tx1"/>
            </a:solidFill>
            <a:miter lim="800000"/>
            <a:headEnd/>
            <a:tailEnd/>
          </a:ln>
        </p:spPr>
      </p:pic>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idx="4294967295"/>
          </p:nvPr>
        </p:nvSpPr>
        <p:spPr>
          <a:xfrm>
            <a:off x="609600" y="131763"/>
            <a:ext cx="7924800" cy="365125"/>
          </a:xfrm>
          <a:noFill/>
        </p:spPr>
        <p:txBody>
          <a:bodyPr tIns="0" bIns="0">
            <a:spAutoFit/>
          </a:bodyPr>
          <a:lstStyle/>
          <a:p>
            <a:r>
              <a:rPr lang="en-US" sz="2400" smtClean="0">
                <a:effectLst/>
                <a:cs typeface="Times New Roman" pitchFamily="18" charset="0"/>
              </a:rPr>
              <a:t>Studiendesign VISTA-Studie (2007)</a:t>
            </a:r>
          </a:p>
        </p:txBody>
      </p:sp>
      <p:sp>
        <p:nvSpPr>
          <p:cNvPr id="53250" name="Rectangle 3"/>
          <p:cNvSpPr>
            <a:spLocks noGrp="1" noChangeArrowheads="1"/>
          </p:cNvSpPr>
          <p:nvPr>
            <p:ph type="body" idx="4294967295"/>
          </p:nvPr>
        </p:nvSpPr>
        <p:spPr>
          <a:xfrm>
            <a:off x="457200" y="998538"/>
            <a:ext cx="8229600" cy="5367337"/>
          </a:xfrm>
        </p:spPr>
        <p:txBody>
          <a:bodyPr tIns="0" bIns="0">
            <a:spAutoFit/>
          </a:bodyPr>
          <a:lstStyle/>
          <a:p>
            <a:pPr>
              <a:lnSpc>
                <a:spcPct val="90000"/>
              </a:lnSpc>
              <a:spcBef>
                <a:spcPct val="50000"/>
              </a:spcBef>
            </a:pPr>
            <a:r>
              <a:rPr lang="de-DE" sz="2000" b="1" smtClean="0">
                <a:cs typeface="Times New Roman" pitchFamily="18" charset="0"/>
              </a:rPr>
              <a:t>Untersuchung der klinischen Wirkung einer 32-wöchigen Behandlung mit Galantamin (16-24 mg/Tag) auf verschiedene Verhaltensparameter bei 130 Patienten mit leichter bis mittelschwerer Alzheimer-Demenz </a:t>
            </a:r>
          </a:p>
          <a:p>
            <a:pPr>
              <a:lnSpc>
                <a:spcPct val="90000"/>
              </a:lnSpc>
              <a:spcBef>
                <a:spcPct val="50000"/>
              </a:spcBef>
            </a:pPr>
            <a:endParaRPr lang="de-DE" sz="2000" b="1" smtClean="0">
              <a:cs typeface="Times New Roman" pitchFamily="18" charset="0"/>
            </a:endParaRPr>
          </a:p>
          <a:p>
            <a:pPr>
              <a:lnSpc>
                <a:spcPct val="90000"/>
              </a:lnSpc>
              <a:spcBef>
                <a:spcPct val="50000"/>
              </a:spcBef>
            </a:pPr>
            <a:r>
              <a:rPr lang="de-DE" sz="2000" b="1" smtClean="0">
                <a:cs typeface="Times New Roman" pitchFamily="18" charset="0"/>
              </a:rPr>
              <a:t>Beurteilung des Behandlungserfolges vom Patienten/Betreuer und Arzt </a:t>
            </a:r>
          </a:p>
          <a:p>
            <a:pPr>
              <a:lnSpc>
                <a:spcPct val="90000"/>
              </a:lnSpc>
              <a:spcBef>
                <a:spcPct val="50000"/>
              </a:spcBef>
            </a:pPr>
            <a:endParaRPr lang="de-DE" sz="2000" b="1" smtClean="0">
              <a:cs typeface="Times New Roman" pitchFamily="18" charset="0"/>
            </a:endParaRPr>
          </a:p>
          <a:p>
            <a:pPr>
              <a:lnSpc>
                <a:spcPct val="90000"/>
              </a:lnSpc>
              <a:spcBef>
                <a:spcPct val="50000"/>
              </a:spcBef>
            </a:pPr>
            <a:r>
              <a:rPr lang="de-DE" sz="2000" b="1" smtClean="0">
                <a:cs typeface="Times New Roman" pitchFamily="18" charset="0"/>
              </a:rPr>
              <a:t>Aufzeichnung aller Beurteilungsgespräche auf Video, um Behandlungserfolg besser bewerten zu können</a:t>
            </a:r>
          </a:p>
          <a:p>
            <a:pPr>
              <a:lnSpc>
                <a:spcPct val="90000"/>
              </a:lnSpc>
              <a:spcBef>
                <a:spcPct val="50000"/>
              </a:spcBef>
            </a:pPr>
            <a:endParaRPr lang="de-DE" sz="2000" b="1" smtClean="0">
              <a:cs typeface="Times New Roman" pitchFamily="18" charset="0"/>
            </a:endParaRPr>
          </a:p>
          <a:p>
            <a:pPr>
              <a:lnSpc>
                <a:spcPct val="90000"/>
              </a:lnSpc>
              <a:spcBef>
                <a:spcPct val="50000"/>
              </a:spcBef>
            </a:pPr>
            <a:r>
              <a:rPr lang="de-DE" sz="2000" b="1" smtClean="0">
                <a:cs typeface="Times New Roman" pitchFamily="18" charset="0"/>
              </a:rPr>
              <a:t>VISTA (Video-Imaging Synthesis of Treating Alzheimer´s disease): 1. placebokontrollierte Studie dieser Art!</a:t>
            </a:r>
            <a:endParaRPr lang="en-US" sz="2000" b="1" smtClean="0">
              <a:cs typeface="Times New Roman" pitchFamily="18" charset="0"/>
            </a:endParaRPr>
          </a:p>
        </p:txBody>
      </p:sp>
      <p:sp>
        <p:nvSpPr>
          <p:cNvPr id="53251" name="Text Box 4"/>
          <p:cNvSpPr txBox="1">
            <a:spLocks noChangeArrowheads="1"/>
          </p:cNvSpPr>
          <p:nvPr/>
        </p:nvSpPr>
        <p:spPr bwMode="auto">
          <a:xfrm>
            <a:off x="838200" y="6583363"/>
            <a:ext cx="7543800" cy="274637"/>
          </a:xfrm>
          <a:prstGeom prst="rect">
            <a:avLst/>
          </a:prstGeom>
          <a:noFill/>
          <a:ln w="9525">
            <a:noFill/>
            <a:miter lim="800000"/>
            <a:headEnd/>
            <a:tailEnd/>
          </a:ln>
        </p:spPr>
        <p:txBody>
          <a:bodyPr>
            <a:spAutoFit/>
          </a:bodyPr>
          <a:lstStyle/>
          <a:p>
            <a:pPr algn="ctr">
              <a:spcBef>
                <a:spcPct val="50000"/>
              </a:spcBef>
            </a:pPr>
            <a:r>
              <a:rPr lang="en-US" sz="1200" b="1">
                <a:cs typeface="Times New Roman" pitchFamily="18" charset="0"/>
              </a:rPr>
              <a:t>Rockwood K et al. (2007): Neurol 68, 1116-1122</a:t>
            </a:r>
            <a:endParaRPr lang="en-US" sz="1200" b="1"/>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1" name="Rectangle 2"/>
          <p:cNvSpPr>
            <a:spLocks noGrp="1" noChangeArrowheads="1"/>
          </p:cNvSpPr>
          <p:nvPr>
            <p:ph type="title" idx="4294967295"/>
          </p:nvPr>
        </p:nvSpPr>
        <p:spPr>
          <a:xfrm>
            <a:off x="609600" y="76200"/>
            <a:ext cx="7924800" cy="427038"/>
          </a:xfrm>
          <a:noFill/>
        </p:spPr>
        <p:txBody>
          <a:bodyPr tIns="0" bIns="0">
            <a:spAutoFit/>
          </a:bodyPr>
          <a:lstStyle/>
          <a:p>
            <a:r>
              <a:rPr lang="en-US" sz="2800" smtClean="0">
                <a:effectLst/>
                <a:cs typeface="Times New Roman" pitchFamily="18" charset="0"/>
              </a:rPr>
              <a:t>Ergebnisse VISTA-Studie (2007)</a:t>
            </a:r>
          </a:p>
        </p:txBody>
      </p:sp>
      <p:sp>
        <p:nvSpPr>
          <p:cNvPr id="72712" name="Rectangle 3"/>
          <p:cNvSpPr>
            <a:spLocks noGrp="1" noChangeArrowheads="1"/>
          </p:cNvSpPr>
          <p:nvPr>
            <p:ph type="body" idx="4294967295"/>
          </p:nvPr>
        </p:nvSpPr>
        <p:spPr>
          <a:xfrm>
            <a:off x="457200" y="990600"/>
            <a:ext cx="8229600" cy="777875"/>
          </a:xfrm>
          <a:ln>
            <a:solidFill>
              <a:schemeClr val="tx1"/>
            </a:solidFill>
          </a:ln>
        </p:spPr>
        <p:txBody>
          <a:bodyPr tIns="0" bIns="0">
            <a:spAutoFit/>
          </a:bodyPr>
          <a:lstStyle/>
          <a:p>
            <a:pPr algn="ctr">
              <a:lnSpc>
                <a:spcPct val="90000"/>
              </a:lnSpc>
              <a:spcBef>
                <a:spcPct val="50000"/>
              </a:spcBef>
            </a:pPr>
            <a:r>
              <a:rPr lang="de-DE" sz="2400" b="1" smtClean="0">
                <a:cs typeface="Times New Roman" pitchFamily="18" charset="0"/>
              </a:rPr>
              <a:t>Signifikante Reduktion verbaler Wiederholungen </a:t>
            </a:r>
            <a:br>
              <a:rPr lang="de-DE" sz="2400" b="1" smtClean="0">
                <a:cs typeface="Times New Roman" pitchFamily="18" charset="0"/>
              </a:rPr>
            </a:br>
            <a:r>
              <a:rPr lang="de-DE" sz="2400" b="1" smtClean="0">
                <a:cs typeface="Times New Roman" pitchFamily="18" charset="0"/>
              </a:rPr>
              <a:t>bei Alzheimerpatienten</a:t>
            </a:r>
            <a:endParaRPr lang="en-US" sz="2400" b="1" smtClean="0">
              <a:cs typeface="Times New Roman" pitchFamily="18" charset="0"/>
            </a:endParaRPr>
          </a:p>
        </p:txBody>
      </p:sp>
      <p:sp>
        <p:nvSpPr>
          <p:cNvPr id="72713" name="Text Box 4"/>
          <p:cNvSpPr txBox="1">
            <a:spLocks noChangeArrowheads="1"/>
          </p:cNvSpPr>
          <p:nvPr/>
        </p:nvSpPr>
        <p:spPr bwMode="auto">
          <a:xfrm>
            <a:off x="838200" y="5949950"/>
            <a:ext cx="7543800" cy="274638"/>
          </a:xfrm>
          <a:prstGeom prst="rect">
            <a:avLst/>
          </a:prstGeom>
          <a:noFill/>
          <a:ln w="9525">
            <a:noFill/>
            <a:miter lim="800000"/>
            <a:headEnd/>
            <a:tailEnd/>
          </a:ln>
        </p:spPr>
        <p:txBody>
          <a:bodyPr>
            <a:spAutoFit/>
          </a:bodyPr>
          <a:lstStyle/>
          <a:p>
            <a:pPr algn="ctr">
              <a:spcBef>
                <a:spcPct val="50000"/>
              </a:spcBef>
            </a:pPr>
            <a:r>
              <a:rPr lang="en-US" sz="1200" b="1">
                <a:cs typeface="Times New Roman" pitchFamily="18" charset="0"/>
              </a:rPr>
              <a:t>Rockwood K et al. (2007): Neurol 68, 1116-1122</a:t>
            </a:r>
            <a:endParaRPr lang="en-US" sz="1200" b="1"/>
          </a:p>
        </p:txBody>
      </p:sp>
      <p:graphicFrame>
        <p:nvGraphicFramePr>
          <p:cNvPr id="72710" name="Object 6"/>
          <p:cNvGraphicFramePr>
            <a:graphicFrameLocks noChangeAspect="1"/>
          </p:cNvGraphicFramePr>
          <p:nvPr/>
        </p:nvGraphicFramePr>
        <p:xfrm>
          <a:off x="1524000" y="2057400"/>
          <a:ext cx="6096000" cy="3810000"/>
        </p:xfrm>
        <a:graphic>
          <a:graphicData uri="http://schemas.openxmlformats.org/presentationml/2006/ole">
            <p:oleObj spid="_x0000_s72710" name="Diagramm" r:id="rId3" imgW="6096000" imgH="4076644" progId="MSGraph.Chart.8">
              <p:embed followColorScheme="full"/>
            </p:oleObj>
          </a:graphicData>
        </a:graphic>
      </p:graphicFrame>
      <p:sp>
        <p:nvSpPr>
          <p:cNvPr id="72714" name="Text Box 6"/>
          <p:cNvSpPr txBox="1">
            <a:spLocks noChangeArrowheads="1"/>
          </p:cNvSpPr>
          <p:nvPr/>
        </p:nvSpPr>
        <p:spPr bwMode="auto">
          <a:xfrm>
            <a:off x="3886200" y="4357688"/>
            <a:ext cx="838200" cy="366712"/>
          </a:xfrm>
          <a:prstGeom prst="rect">
            <a:avLst/>
          </a:prstGeom>
          <a:noFill/>
          <a:ln w="9525">
            <a:noFill/>
            <a:miter lim="800000"/>
            <a:headEnd/>
            <a:tailEnd/>
          </a:ln>
        </p:spPr>
        <p:txBody>
          <a:bodyPr>
            <a:spAutoFit/>
          </a:bodyPr>
          <a:lstStyle/>
          <a:p>
            <a:pPr>
              <a:spcBef>
                <a:spcPct val="50000"/>
              </a:spcBef>
            </a:pPr>
            <a:r>
              <a:rPr lang="de-AT" b="1">
                <a:solidFill>
                  <a:schemeClr val="bg1"/>
                </a:solidFill>
              </a:rPr>
              <a:t>- </a:t>
            </a:r>
            <a:r>
              <a:rPr lang="de-AT" b="1">
                <a:solidFill>
                  <a:srgbClr val="FF0000"/>
                </a:solidFill>
              </a:rPr>
              <a:t>58</a:t>
            </a:r>
            <a:r>
              <a:rPr lang="de-AT" b="1">
                <a:solidFill>
                  <a:schemeClr val="bg1"/>
                </a:solidFill>
              </a:rPr>
              <a:t>%</a:t>
            </a:r>
            <a:endParaRPr lang="en-US" b="1">
              <a:solidFill>
                <a:schemeClr val="bg1"/>
              </a:solidFill>
            </a:endParaRPr>
          </a:p>
        </p:txBody>
      </p:sp>
      <p:sp>
        <p:nvSpPr>
          <p:cNvPr id="72715" name="Text Box 7"/>
          <p:cNvSpPr txBox="1">
            <a:spLocks noChangeArrowheads="1"/>
          </p:cNvSpPr>
          <p:nvPr/>
        </p:nvSpPr>
        <p:spPr bwMode="auto">
          <a:xfrm>
            <a:off x="2971800" y="2819400"/>
            <a:ext cx="838200" cy="366713"/>
          </a:xfrm>
          <a:prstGeom prst="rect">
            <a:avLst/>
          </a:prstGeom>
          <a:solidFill>
            <a:schemeClr val="bg1"/>
          </a:solidFill>
          <a:ln w="9525">
            <a:noFill/>
            <a:miter lim="800000"/>
            <a:headEnd/>
            <a:tailEnd/>
          </a:ln>
        </p:spPr>
        <p:txBody>
          <a:bodyPr>
            <a:spAutoFit/>
          </a:bodyPr>
          <a:lstStyle/>
          <a:p>
            <a:pPr>
              <a:spcBef>
                <a:spcPct val="50000"/>
              </a:spcBef>
            </a:pPr>
            <a:r>
              <a:rPr lang="de-AT" b="1">
                <a:solidFill>
                  <a:schemeClr val="tx2"/>
                </a:solidFill>
              </a:rPr>
              <a:t>- 24%</a:t>
            </a:r>
            <a:endParaRPr lang="en-US" b="1">
              <a:solidFill>
                <a:schemeClr val="tx2"/>
              </a:solidFill>
            </a:endParaRPr>
          </a:p>
        </p:txBody>
      </p:sp>
      <p:sp>
        <p:nvSpPr>
          <p:cNvPr id="72716" name="Oval 8"/>
          <p:cNvSpPr>
            <a:spLocks noChangeArrowheads="1"/>
          </p:cNvSpPr>
          <p:nvPr/>
        </p:nvSpPr>
        <p:spPr bwMode="auto">
          <a:xfrm>
            <a:off x="3810000" y="4191000"/>
            <a:ext cx="914400" cy="685800"/>
          </a:xfrm>
          <a:prstGeom prst="ellipse">
            <a:avLst/>
          </a:prstGeom>
          <a:noFill/>
          <a:ln w="25400">
            <a:solidFill>
              <a:srgbClr val="FF6600"/>
            </a:solidFill>
            <a:round/>
            <a:headEnd/>
            <a:tailEnd/>
          </a:ln>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107950" y="0"/>
            <a:ext cx="9036050" cy="1268413"/>
          </a:xfrm>
        </p:spPr>
        <p:txBody>
          <a:bodyPr/>
          <a:lstStyle/>
          <a:p>
            <a:r>
              <a:rPr lang="de-AT" sz="2400" smtClean="0">
                <a:effectLst/>
              </a:rPr>
              <a:t>MEMANTINE &amp;  BPSD , Gauthier et al.2006 </a:t>
            </a:r>
            <a:br>
              <a:rPr lang="de-AT" sz="2400" smtClean="0">
                <a:effectLst/>
              </a:rPr>
            </a:br>
            <a:r>
              <a:rPr lang="de-AT" sz="2400" smtClean="0">
                <a:effectLst/>
              </a:rPr>
              <a:t>N =1826  PL=867  V=959   MMSE unter 20</a:t>
            </a:r>
          </a:p>
        </p:txBody>
      </p:sp>
      <p:sp>
        <p:nvSpPr>
          <p:cNvPr id="73730" name="Rectangle 3"/>
          <p:cNvSpPr>
            <a:spLocks noGrp="1" noChangeArrowheads="1"/>
          </p:cNvSpPr>
          <p:nvPr>
            <p:ph type="body" idx="1"/>
          </p:nvPr>
        </p:nvSpPr>
        <p:spPr>
          <a:xfrm>
            <a:off x="1042988" y="2349500"/>
            <a:ext cx="6777037" cy="3816350"/>
          </a:xfrm>
          <a:ln w="28575">
            <a:solidFill>
              <a:schemeClr val="folHlink"/>
            </a:solidFill>
          </a:ln>
        </p:spPr>
        <p:txBody>
          <a:bodyPr/>
          <a:lstStyle/>
          <a:p>
            <a:pPr>
              <a:buFont typeface="Wingdings" pitchFamily="2" charset="2"/>
              <a:buNone/>
            </a:pPr>
            <a:r>
              <a:rPr lang="de-AT" sz="2400" b="1" smtClean="0">
                <a:solidFill>
                  <a:srgbClr val="FF9900"/>
                </a:solidFill>
              </a:rPr>
              <a:t>Signifikante Verbesserungen</a:t>
            </a:r>
          </a:p>
          <a:p>
            <a:r>
              <a:rPr lang="de-AT" sz="2400" smtClean="0"/>
              <a:t>Agitation</a:t>
            </a:r>
          </a:p>
          <a:p>
            <a:r>
              <a:rPr lang="de-AT" sz="2400" smtClean="0"/>
              <a:t>Aggression</a:t>
            </a:r>
          </a:p>
          <a:p>
            <a:r>
              <a:rPr lang="de-AT" sz="2400" smtClean="0"/>
              <a:t>Apathie</a:t>
            </a:r>
          </a:p>
          <a:p>
            <a:r>
              <a:rPr lang="de-AT" sz="2400" smtClean="0"/>
              <a:t>Appetit</a:t>
            </a:r>
          </a:p>
          <a:p>
            <a:r>
              <a:rPr lang="de-AT" sz="2400" smtClean="0"/>
              <a:t>Wahn</a:t>
            </a:r>
          </a:p>
          <a:p>
            <a:endParaRPr lang="de-AT" sz="2400" smtClean="0"/>
          </a:p>
          <a:p>
            <a:r>
              <a:rPr lang="de-AT" sz="2400" smtClean="0"/>
              <a:t>Based on NPI</a:t>
            </a:r>
          </a:p>
          <a:p>
            <a:pPr>
              <a:buFont typeface="Wingdings" pitchFamily="2" charset="2"/>
              <a:buNone/>
            </a:pPr>
            <a:endParaRPr lang="de-AT" sz="1400" smtClean="0"/>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r>
              <a:rPr lang="de-AT" sz="2800" smtClean="0">
                <a:effectLst/>
              </a:rPr>
              <a:t>ALGORHYTHMUS BPSD- THERAPIE</a:t>
            </a:r>
            <a:endParaRPr lang="de-DE" sz="2800" smtClean="0">
              <a:effectLst/>
            </a:endParaRPr>
          </a:p>
        </p:txBody>
      </p:sp>
      <p:sp>
        <p:nvSpPr>
          <p:cNvPr id="74754" name="Rectangle 3"/>
          <p:cNvSpPr>
            <a:spLocks noGrp="1" noChangeArrowheads="1"/>
          </p:cNvSpPr>
          <p:nvPr>
            <p:ph type="body" idx="1"/>
          </p:nvPr>
        </p:nvSpPr>
        <p:spPr>
          <a:xfrm>
            <a:off x="539750" y="2349500"/>
            <a:ext cx="8229600" cy="4114800"/>
          </a:xfrm>
        </p:spPr>
        <p:txBody>
          <a:bodyPr/>
          <a:lstStyle/>
          <a:p>
            <a:pPr>
              <a:lnSpc>
                <a:spcPct val="80000"/>
              </a:lnSpc>
            </a:pPr>
            <a:r>
              <a:rPr lang="de-AT" sz="2400" b="1" smtClean="0"/>
              <a:t>ANTIDEMENTIVA</a:t>
            </a:r>
          </a:p>
          <a:p>
            <a:pPr>
              <a:lnSpc>
                <a:spcPct val="80000"/>
              </a:lnSpc>
            </a:pPr>
            <a:endParaRPr lang="de-AT" sz="2400" b="1" smtClean="0"/>
          </a:p>
          <a:p>
            <a:pPr>
              <a:lnSpc>
                <a:spcPct val="80000"/>
              </a:lnSpc>
            </a:pPr>
            <a:r>
              <a:rPr lang="de-AT" sz="2400" b="1" smtClean="0"/>
              <a:t>PSYCHOSOZIALE THERAPIEN</a:t>
            </a:r>
          </a:p>
          <a:p>
            <a:pPr>
              <a:lnSpc>
                <a:spcPct val="80000"/>
              </a:lnSpc>
            </a:pPr>
            <a:endParaRPr lang="de-AT" sz="2400" b="1" smtClean="0"/>
          </a:p>
          <a:p>
            <a:pPr>
              <a:lnSpc>
                <a:spcPct val="80000"/>
              </a:lnSpc>
            </a:pPr>
            <a:r>
              <a:rPr lang="de-AT" sz="2400" b="1" smtClean="0"/>
              <a:t>ANTIDEPRESSIVA</a:t>
            </a:r>
          </a:p>
          <a:p>
            <a:pPr>
              <a:lnSpc>
                <a:spcPct val="80000"/>
              </a:lnSpc>
            </a:pPr>
            <a:endParaRPr lang="de-AT" sz="2400" b="1" smtClean="0"/>
          </a:p>
          <a:p>
            <a:pPr>
              <a:lnSpc>
                <a:spcPct val="80000"/>
              </a:lnSpc>
            </a:pPr>
            <a:r>
              <a:rPr lang="de-AT" sz="2400" b="1" smtClean="0"/>
              <a:t>ANTIPSYCHOTIKA ( DOSIS ! &amp; DAUER !)</a:t>
            </a:r>
          </a:p>
          <a:p>
            <a:pPr>
              <a:lnSpc>
                <a:spcPct val="80000"/>
              </a:lnSpc>
            </a:pPr>
            <a:endParaRPr lang="de-AT" sz="2400" b="1" smtClean="0"/>
          </a:p>
          <a:p>
            <a:pPr>
              <a:lnSpc>
                <a:spcPct val="80000"/>
              </a:lnSpc>
            </a:pPr>
            <a:r>
              <a:rPr lang="de-AT" sz="2400" b="1" smtClean="0"/>
              <a:t>Benzos</a:t>
            </a:r>
            <a:endParaRPr lang="de-DE" sz="2400" b="1" smtClean="0"/>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323850" y="188913"/>
            <a:ext cx="8640763" cy="639762"/>
          </a:xfrm>
        </p:spPr>
        <p:txBody>
          <a:bodyPr/>
          <a:lstStyle/>
          <a:p>
            <a:r>
              <a:rPr lang="de-AT" sz="2800" smtClean="0">
                <a:effectLst/>
              </a:rPr>
              <a:t>ANTIDEMENTIVA  versus</a:t>
            </a:r>
            <a:br>
              <a:rPr lang="de-AT" sz="2800" smtClean="0">
                <a:effectLst/>
              </a:rPr>
            </a:br>
            <a:r>
              <a:rPr lang="de-AT" sz="2800" smtClean="0">
                <a:effectLst/>
              </a:rPr>
              <a:t>PSYCHOSOZIALE THERAPIEN ? </a:t>
            </a:r>
          </a:p>
        </p:txBody>
      </p:sp>
      <p:sp>
        <p:nvSpPr>
          <p:cNvPr id="75778" name="Rectangle 3"/>
          <p:cNvSpPr>
            <a:spLocks noGrp="1" noChangeArrowheads="1"/>
          </p:cNvSpPr>
          <p:nvPr>
            <p:ph type="body" idx="1"/>
          </p:nvPr>
        </p:nvSpPr>
        <p:spPr>
          <a:xfrm>
            <a:off x="827088" y="1989138"/>
            <a:ext cx="7772400" cy="4868862"/>
          </a:xfrm>
        </p:spPr>
        <p:txBody>
          <a:bodyPr/>
          <a:lstStyle/>
          <a:p>
            <a:r>
              <a:rPr lang="de-AT" smtClean="0"/>
              <a:t>Antidementiva sind antiregressiv</a:t>
            </a:r>
          </a:p>
          <a:p>
            <a:r>
              <a:rPr lang="de-AT" smtClean="0"/>
              <a:t>Gute antidementive Therapie macht psychosoziale Therapien erst möglich</a:t>
            </a:r>
          </a:p>
          <a:p>
            <a:r>
              <a:rPr lang="de-AT" smtClean="0"/>
              <a:t>Detto umgekehrt</a:t>
            </a:r>
          </a:p>
          <a:p>
            <a:r>
              <a:rPr lang="de-AT" smtClean="0"/>
              <a:t>Kein „ entweder/oder“ !!</a:t>
            </a:r>
          </a:p>
          <a:p>
            <a:r>
              <a:rPr lang="de-AT" smtClean="0"/>
              <a:t>Sondern sowohl als auch </a:t>
            </a:r>
          </a:p>
          <a:p>
            <a:r>
              <a:rPr lang="de-AT" smtClean="0"/>
              <a:t>Alles andere ist Rationierung</a:t>
            </a: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ctrTitle"/>
          </p:nvPr>
        </p:nvSpPr>
        <p:spPr>
          <a:xfrm>
            <a:off x="457200" y="0"/>
            <a:ext cx="7772400" cy="1268413"/>
          </a:xfrm>
        </p:spPr>
        <p:txBody>
          <a:bodyPr/>
          <a:lstStyle/>
          <a:p>
            <a:pPr marL="0" indent="0"/>
            <a:r>
              <a:rPr lang="de-DE" smtClean="0">
                <a:solidFill>
                  <a:srgbClr val="FF9933"/>
                </a:solidFill>
                <a:effectLst/>
              </a:rPr>
              <a:t>Erweitertes Achsenmodell</a:t>
            </a:r>
            <a:br>
              <a:rPr lang="de-DE" smtClean="0">
                <a:solidFill>
                  <a:srgbClr val="FF9933"/>
                </a:solidFill>
                <a:effectLst/>
              </a:rPr>
            </a:br>
            <a:r>
              <a:rPr lang="de-DE" sz="2000" smtClean="0">
                <a:solidFill>
                  <a:srgbClr val="FF9933"/>
                </a:solidFill>
                <a:effectLst/>
              </a:rPr>
              <a:t>(nach Kalousek &amp; Psota)</a:t>
            </a:r>
            <a:endParaRPr lang="de-DE" smtClean="0">
              <a:solidFill>
                <a:srgbClr val="FF9933"/>
              </a:solidFill>
              <a:effectLst/>
            </a:endParaRPr>
          </a:p>
        </p:txBody>
      </p:sp>
      <p:sp>
        <p:nvSpPr>
          <p:cNvPr id="76802" name="Rectangle 3"/>
          <p:cNvSpPr>
            <a:spLocks noGrp="1" noChangeArrowheads="1"/>
          </p:cNvSpPr>
          <p:nvPr>
            <p:ph type="subTitle" idx="1"/>
          </p:nvPr>
        </p:nvSpPr>
        <p:spPr>
          <a:xfrm>
            <a:off x="533400" y="2057400"/>
            <a:ext cx="8305800" cy="4267200"/>
          </a:xfrm>
        </p:spPr>
        <p:txBody>
          <a:bodyPr/>
          <a:lstStyle/>
          <a:p>
            <a:pPr algn="l">
              <a:tabLst>
                <a:tab pos="666750" algn="l"/>
              </a:tabLst>
            </a:pPr>
            <a:r>
              <a:rPr lang="de-DE" smtClean="0"/>
              <a:t>1)	Psychisches - Somatisches Zustandsbild</a:t>
            </a:r>
          </a:p>
          <a:p>
            <a:pPr algn="l">
              <a:tabLst>
                <a:tab pos="666750" algn="l"/>
              </a:tabLst>
            </a:pPr>
            <a:r>
              <a:rPr lang="de-DE" smtClean="0"/>
              <a:t>2)	Wohnen</a:t>
            </a:r>
          </a:p>
          <a:p>
            <a:pPr algn="l">
              <a:tabLst>
                <a:tab pos="666750" algn="l"/>
              </a:tabLst>
            </a:pPr>
            <a:r>
              <a:rPr lang="de-DE" smtClean="0"/>
              <a:t>3)	Tagesstruktur/Inhalt</a:t>
            </a:r>
          </a:p>
          <a:p>
            <a:pPr algn="l">
              <a:tabLst>
                <a:tab pos="666750" algn="l"/>
              </a:tabLst>
            </a:pPr>
            <a:endParaRPr lang="de-DE" smtClean="0"/>
          </a:p>
          <a:p>
            <a:pPr algn="l">
              <a:tabLst>
                <a:tab pos="666750" algn="l"/>
              </a:tabLst>
            </a:pPr>
            <a:r>
              <a:rPr lang="de-DE" smtClean="0"/>
              <a:t>4)	Angehörige</a:t>
            </a:r>
          </a:p>
          <a:p>
            <a:pPr algn="l">
              <a:tabLst>
                <a:tab pos="666750" algn="l"/>
              </a:tabLst>
            </a:pPr>
            <a:r>
              <a:rPr lang="de-DE" smtClean="0"/>
              <a:t>5)	Professionelle Helfer</a:t>
            </a:r>
          </a:p>
          <a:p>
            <a:pPr algn="l">
              <a:tabLst>
                <a:tab pos="666750" algn="l"/>
              </a:tabLst>
            </a:pPr>
            <a:r>
              <a:rPr lang="de-DE" smtClean="0"/>
              <a:t>6)	Ethische &amp; rechtliche Aspekte</a:t>
            </a: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idx="4294967295"/>
          </p:nvPr>
        </p:nvSpPr>
        <p:spPr>
          <a:xfrm>
            <a:off x="323850" y="2133600"/>
            <a:ext cx="8132763" cy="1520825"/>
          </a:xfrm>
          <a:noFill/>
        </p:spPr>
        <p:txBody>
          <a:bodyPr lIns="91440" rIns="91440"/>
          <a:lstStyle/>
          <a:p>
            <a:r>
              <a:rPr lang="de-DE" sz="2800" smtClean="0">
                <a:solidFill>
                  <a:srgbClr val="FF6600"/>
                </a:solidFill>
                <a:effectLst/>
              </a:rPr>
              <a:t>VIELEN DANK FÜR IHRE AUFMERKSAMKEIT</a:t>
            </a:r>
            <a:br>
              <a:rPr lang="de-DE" sz="2800" smtClean="0">
                <a:solidFill>
                  <a:srgbClr val="FF6600"/>
                </a:solidFill>
                <a:effectLst/>
              </a:rPr>
            </a:br>
            <a:r>
              <a:rPr lang="de-DE" sz="2800" smtClean="0">
                <a:solidFill>
                  <a:srgbClr val="FF6600"/>
                </a:solidFill>
                <a:effectLst/>
              </a:rPr>
              <a:t>und EINE  WUNDERVOLLE TAGUNG !</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81000" y="0"/>
            <a:ext cx="7772400" cy="1143000"/>
          </a:xfrm>
        </p:spPr>
        <p:txBody>
          <a:bodyPr/>
          <a:lstStyle/>
          <a:p>
            <a:r>
              <a:rPr lang="de-DE" sz="3600" smtClean="0">
                <a:effectLst/>
              </a:rPr>
              <a:t>Prävalenz BPSD</a:t>
            </a:r>
          </a:p>
        </p:txBody>
      </p:sp>
      <p:grpSp>
        <p:nvGrpSpPr>
          <p:cNvPr id="22530" name="Group 3"/>
          <p:cNvGrpSpPr>
            <a:grpSpLocks/>
          </p:cNvGrpSpPr>
          <p:nvPr/>
        </p:nvGrpSpPr>
        <p:grpSpPr bwMode="auto">
          <a:xfrm>
            <a:off x="611188" y="1557338"/>
            <a:ext cx="7772400" cy="4140200"/>
            <a:chOff x="432" y="1248"/>
            <a:chExt cx="4896" cy="2608"/>
          </a:xfrm>
        </p:grpSpPr>
        <p:sp>
          <p:nvSpPr>
            <p:cNvPr id="22567" name="Rectangle 4"/>
            <p:cNvSpPr>
              <a:spLocks noChangeArrowheads="1"/>
            </p:cNvSpPr>
            <p:nvPr/>
          </p:nvSpPr>
          <p:spPr bwMode="auto">
            <a:xfrm>
              <a:off x="4224" y="3530"/>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 -</a:t>
              </a:r>
            </a:p>
          </p:txBody>
        </p:sp>
        <p:sp>
          <p:nvSpPr>
            <p:cNvPr id="22568" name="Rectangle 5"/>
            <p:cNvSpPr>
              <a:spLocks noChangeArrowheads="1"/>
            </p:cNvSpPr>
            <p:nvPr/>
          </p:nvSpPr>
          <p:spPr bwMode="auto">
            <a:xfrm>
              <a:off x="3120" y="3530"/>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 -</a:t>
              </a:r>
            </a:p>
          </p:txBody>
        </p:sp>
        <p:sp>
          <p:nvSpPr>
            <p:cNvPr id="22569" name="Rectangle 6"/>
            <p:cNvSpPr>
              <a:spLocks noChangeArrowheads="1"/>
            </p:cNvSpPr>
            <p:nvPr/>
          </p:nvSpPr>
          <p:spPr bwMode="auto">
            <a:xfrm>
              <a:off x="2016" y="3530"/>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27</a:t>
              </a:r>
            </a:p>
          </p:txBody>
        </p:sp>
        <p:sp>
          <p:nvSpPr>
            <p:cNvPr id="22570" name="Rectangle 7"/>
            <p:cNvSpPr>
              <a:spLocks noChangeArrowheads="1"/>
            </p:cNvSpPr>
            <p:nvPr/>
          </p:nvSpPr>
          <p:spPr bwMode="auto">
            <a:xfrm>
              <a:off x="432" y="3530"/>
              <a:ext cx="1584" cy="326"/>
            </a:xfrm>
            <a:prstGeom prst="rect">
              <a:avLst/>
            </a:prstGeom>
            <a:noFill/>
            <a:ln w="9525">
              <a:solidFill>
                <a:schemeClr val="tx1"/>
              </a:solidFill>
              <a:miter lim="800000"/>
              <a:headEnd/>
              <a:tailEnd/>
            </a:ln>
          </p:spPr>
          <p:txBody>
            <a:bodyPr/>
            <a:lstStyle/>
            <a:p>
              <a:pPr eaLnBrk="0" hangingPunct="0">
                <a:spcBef>
                  <a:spcPct val="20000"/>
                </a:spcBef>
                <a:buClr>
                  <a:schemeClr val="accent1"/>
                </a:buClr>
                <a:buFont typeface="Wingdings" pitchFamily="2" charset="2"/>
                <a:buNone/>
              </a:pPr>
              <a:r>
                <a:rPr lang="de-DE" sz="2000"/>
                <a:t>Apathie</a:t>
              </a:r>
            </a:p>
          </p:txBody>
        </p:sp>
        <p:sp>
          <p:nvSpPr>
            <p:cNvPr id="22571" name="Rectangle 8"/>
            <p:cNvSpPr>
              <a:spLocks noChangeArrowheads="1"/>
            </p:cNvSpPr>
            <p:nvPr/>
          </p:nvSpPr>
          <p:spPr bwMode="auto">
            <a:xfrm>
              <a:off x="4224" y="3204"/>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42</a:t>
              </a:r>
            </a:p>
          </p:txBody>
        </p:sp>
        <p:sp>
          <p:nvSpPr>
            <p:cNvPr id="22572" name="Rectangle 9"/>
            <p:cNvSpPr>
              <a:spLocks noChangeArrowheads="1"/>
            </p:cNvSpPr>
            <p:nvPr/>
          </p:nvSpPr>
          <p:spPr bwMode="auto">
            <a:xfrm>
              <a:off x="3120" y="3204"/>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77</a:t>
              </a:r>
            </a:p>
          </p:txBody>
        </p:sp>
        <p:sp>
          <p:nvSpPr>
            <p:cNvPr id="22573" name="Rectangle 10"/>
            <p:cNvSpPr>
              <a:spLocks noChangeArrowheads="1"/>
            </p:cNvSpPr>
            <p:nvPr/>
          </p:nvSpPr>
          <p:spPr bwMode="auto">
            <a:xfrm>
              <a:off x="2016" y="3204"/>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24</a:t>
              </a:r>
            </a:p>
          </p:txBody>
        </p:sp>
        <p:sp>
          <p:nvSpPr>
            <p:cNvPr id="22574" name="Rectangle 11"/>
            <p:cNvSpPr>
              <a:spLocks noChangeArrowheads="1"/>
            </p:cNvSpPr>
            <p:nvPr/>
          </p:nvSpPr>
          <p:spPr bwMode="auto">
            <a:xfrm>
              <a:off x="432" y="3204"/>
              <a:ext cx="1584" cy="326"/>
            </a:xfrm>
            <a:prstGeom prst="rect">
              <a:avLst/>
            </a:prstGeom>
            <a:noFill/>
            <a:ln w="9525">
              <a:solidFill>
                <a:schemeClr val="tx1"/>
              </a:solidFill>
              <a:miter lim="800000"/>
              <a:headEnd/>
              <a:tailEnd/>
            </a:ln>
          </p:spPr>
          <p:txBody>
            <a:bodyPr/>
            <a:lstStyle/>
            <a:p>
              <a:pPr eaLnBrk="0" hangingPunct="0">
                <a:spcBef>
                  <a:spcPct val="20000"/>
                </a:spcBef>
                <a:buClr>
                  <a:schemeClr val="accent1"/>
                </a:buClr>
                <a:buFont typeface="Wingdings" pitchFamily="2" charset="2"/>
                <a:buNone/>
              </a:pPr>
              <a:r>
                <a:rPr lang="de-DE" sz="2400" b="1"/>
                <a:t>Aggress./Agitat.</a:t>
              </a:r>
            </a:p>
          </p:txBody>
        </p:sp>
        <p:sp>
          <p:nvSpPr>
            <p:cNvPr id="22575" name="Rectangle 12"/>
            <p:cNvSpPr>
              <a:spLocks noChangeArrowheads="1"/>
            </p:cNvSpPr>
            <p:nvPr/>
          </p:nvSpPr>
          <p:spPr bwMode="auto">
            <a:xfrm>
              <a:off x="4224" y="2878"/>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24</a:t>
              </a:r>
            </a:p>
          </p:txBody>
        </p:sp>
        <p:sp>
          <p:nvSpPr>
            <p:cNvPr id="22576" name="Rectangle 13"/>
            <p:cNvSpPr>
              <a:spLocks noChangeArrowheads="1"/>
            </p:cNvSpPr>
            <p:nvPr/>
          </p:nvSpPr>
          <p:spPr bwMode="auto">
            <a:xfrm>
              <a:off x="3120" y="2878"/>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53</a:t>
              </a:r>
            </a:p>
          </p:txBody>
        </p:sp>
        <p:sp>
          <p:nvSpPr>
            <p:cNvPr id="22577" name="Rectangle 14"/>
            <p:cNvSpPr>
              <a:spLocks noChangeArrowheads="1"/>
            </p:cNvSpPr>
            <p:nvPr/>
          </p:nvSpPr>
          <p:spPr bwMode="auto">
            <a:xfrm>
              <a:off x="2016" y="2878"/>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14</a:t>
              </a:r>
            </a:p>
          </p:txBody>
        </p:sp>
        <p:sp>
          <p:nvSpPr>
            <p:cNvPr id="22578" name="Rectangle 15"/>
            <p:cNvSpPr>
              <a:spLocks noChangeArrowheads="1"/>
            </p:cNvSpPr>
            <p:nvPr/>
          </p:nvSpPr>
          <p:spPr bwMode="auto">
            <a:xfrm>
              <a:off x="432" y="2878"/>
              <a:ext cx="1584" cy="326"/>
            </a:xfrm>
            <a:prstGeom prst="rect">
              <a:avLst/>
            </a:prstGeom>
            <a:noFill/>
            <a:ln w="9525">
              <a:solidFill>
                <a:schemeClr val="tx1"/>
              </a:solidFill>
              <a:miter lim="800000"/>
              <a:headEnd/>
              <a:tailEnd/>
            </a:ln>
          </p:spPr>
          <p:txBody>
            <a:bodyPr/>
            <a:lstStyle/>
            <a:p>
              <a:pPr eaLnBrk="0" hangingPunct="0">
                <a:spcBef>
                  <a:spcPct val="20000"/>
                </a:spcBef>
                <a:buClr>
                  <a:schemeClr val="accent1"/>
                </a:buClr>
                <a:buFont typeface="Wingdings" pitchFamily="2" charset="2"/>
                <a:buNone/>
              </a:pPr>
              <a:r>
                <a:rPr lang="de-DE" sz="2000"/>
                <a:t>Antriebsstörung</a:t>
              </a:r>
            </a:p>
          </p:txBody>
        </p:sp>
        <p:sp>
          <p:nvSpPr>
            <p:cNvPr id="22579" name="Rectangle 16"/>
            <p:cNvSpPr>
              <a:spLocks noChangeArrowheads="1"/>
            </p:cNvSpPr>
            <p:nvPr/>
          </p:nvSpPr>
          <p:spPr bwMode="auto">
            <a:xfrm>
              <a:off x="4224" y="2552"/>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  7</a:t>
              </a:r>
            </a:p>
          </p:txBody>
        </p:sp>
        <p:sp>
          <p:nvSpPr>
            <p:cNvPr id="22580" name="Rectangle 17"/>
            <p:cNvSpPr>
              <a:spLocks noChangeArrowheads="1"/>
            </p:cNvSpPr>
            <p:nvPr/>
          </p:nvSpPr>
          <p:spPr bwMode="auto">
            <a:xfrm>
              <a:off x="3120" y="2552"/>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33</a:t>
              </a:r>
            </a:p>
          </p:txBody>
        </p:sp>
        <p:sp>
          <p:nvSpPr>
            <p:cNvPr id="22581" name="Rectangle 18"/>
            <p:cNvSpPr>
              <a:spLocks noChangeArrowheads="1"/>
            </p:cNvSpPr>
            <p:nvPr/>
          </p:nvSpPr>
          <p:spPr bwMode="auto">
            <a:xfrm>
              <a:off x="2016" y="2552"/>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14</a:t>
              </a:r>
            </a:p>
          </p:txBody>
        </p:sp>
        <p:sp>
          <p:nvSpPr>
            <p:cNvPr id="22582" name="Rectangle 19"/>
            <p:cNvSpPr>
              <a:spLocks noChangeArrowheads="1"/>
            </p:cNvSpPr>
            <p:nvPr/>
          </p:nvSpPr>
          <p:spPr bwMode="auto">
            <a:xfrm>
              <a:off x="432" y="2552"/>
              <a:ext cx="1584" cy="326"/>
            </a:xfrm>
            <a:prstGeom prst="rect">
              <a:avLst/>
            </a:prstGeom>
            <a:noFill/>
            <a:ln w="9525">
              <a:solidFill>
                <a:schemeClr val="tx1"/>
              </a:solidFill>
              <a:miter lim="800000"/>
              <a:headEnd/>
              <a:tailEnd/>
            </a:ln>
          </p:spPr>
          <p:txBody>
            <a:bodyPr/>
            <a:lstStyle/>
            <a:p>
              <a:pPr eaLnBrk="0" hangingPunct="0">
                <a:spcBef>
                  <a:spcPct val="20000"/>
                </a:spcBef>
                <a:buClr>
                  <a:schemeClr val="accent1"/>
                </a:buClr>
                <a:buFont typeface="Wingdings" pitchFamily="2" charset="2"/>
                <a:buNone/>
              </a:pPr>
              <a:r>
                <a:rPr lang="de-DE" sz="2000"/>
                <a:t>Halluzinationen</a:t>
              </a:r>
            </a:p>
          </p:txBody>
        </p:sp>
        <p:sp>
          <p:nvSpPr>
            <p:cNvPr id="22583" name="Rectangle 20"/>
            <p:cNvSpPr>
              <a:spLocks noChangeArrowheads="1"/>
            </p:cNvSpPr>
            <p:nvPr/>
          </p:nvSpPr>
          <p:spPr bwMode="auto">
            <a:xfrm>
              <a:off x="4224" y="2226"/>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15</a:t>
              </a:r>
            </a:p>
          </p:txBody>
        </p:sp>
        <p:sp>
          <p:nvSpPr>
            <p:cNvPr id="22584" name="Rectangle 21"/>
            <p:cNvSpPr>
              <a:spLocks noChangeArrowheads="1"/>
            </p:cNvSpPr>
            <p:nvPr/>
          </p:nvSpPr>
          <p:spPr bwMode="auto">
            <a:xfrm>
              <a:off x="3120" y="2226"/>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56</a:t>
              </a:r>
            </a:p>
          </p:txBody>
        </p:sp>
        <p:sp>
          <p:nvSpPr>
            <p:cNvPr id="22585" name="Rectangle 22"/>
            <p:cNvSpPr>
              <a:spLocks noChangeArrowheads="1"/>
            </p:cNvSpPr>
            <p:nvPr/>
          </p:nvSpPr>
          <p:spPr bwMode="auto">
            <a:xfrm>
              <a:off x="2016" y="2226"/>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19</a:t>
              </a:r>
            </a:p>
          </p:txBody>
        </p:sp>
        <p:sp>
          <p:nvSpPr>
            <p:cNvPr id="22586" name="Rectangle 23"/>
            <p:cNvSpPr>
              <a:spLocks noChangeArrowheads="1"/>
            </p:cNvSpPr>
            <p:nvPr/>
          </p:nvSpPr>
          <p:spPr bwMode="auto">
            <a:xfrm>
              <a:off x="432" y="2226"/>
              <a:ext cx="1584" cy="326"/>
            </a:xfrm>
            <a:prstGeom prst="rect">
              <a:avLst/>
            </a:prstGeom>
            <a:noFill/>
            <a:ln w="9525">
              <a:solidFill>
                <a:schemeClr val="tx1"/>
              </a:solidFill>
              <a:miter lim="800000"/>
              <a:headEnd/>
              <a:tailEnd/>
            </a:ln>
          </p:spPr>
          <p:txBody>
            <a:bodyPr/>
            <a:lstStyle/>
            <a:p>
              <a:pPr eaLnBrk="0" hangingPunct="0">
                <a:spcBef>
                  <a:spcPct val="20000"/>
                </a:spcBef>
                <a:buClr>
                  <a:schemeClr val="accent1"/>
                </a:buClr>
                <a:buFont typeface="Wingdings" pitchFamily="2" charset="2"/>
                <a:buNone/>
              </a:pPr>
              <a:r>
                <a:rPr lang="de-DE" sz="2000"/>
                <a:t>Wahn</a:t>
              </a:r>
            </a:p>
          </p:txBody>
        </p:sp>
        <p:sp>
          <p:nvSpPr>
            <p:cNvPr id="22587" name="Rectangle 24"/>
            <p:cNvSpPr>
              <a:spLocks noChangeArrowheads="1"/>
            </p:cNvSpPr>
            <p:nvPr/>
          </p:nvSpPr>
          <p:spPr bwMode="auto">
            <a:xfrm>
              <a:off x="4224" y="1900"/>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15</a:t>
              </a:r>
            </a:p>
          </p:txBody>
        </p:sp>
        <p:sp>
          <p:nvSpPr>
            <p:cNvPr id="22588" name="Rectangle 25"/>
            <p:cNvSpPr>
              <a:spLocks noChangeArrowheads="1"/>
            </p:cNvSpPr>
            <p:nvPr/>
          </p:nvSpPr>
          <p:spPr bwMode="auto">
            <a:xfrm>
              <a:off x="3120" y="1900"/>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44</a:t>
              </a:r>
            </a:p>
          </p:txBody>
        </p:sp>
        <p:sp>
          <p:nvSpPr>
            <p:cNvPr id="22589" name="Rectangle 26"/>
            <p:cNvSpPr>
              <a:spLocks noChangeArrowheads="1"/>
            </p:cNvSpPr>
            <p:nvPr/>
          </p:nvSpPr>
          <p:spPr bwMode="auto">
            <a:xfrm>
              <a:off x="2016" y="1900"/>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24</a:t>
              </a:r>
            </a:p>
          </p:txBody>
        </p:sp>
        <p:sp>
          <p:nvSpPr>
            <p:cNvPr id="22590" name="Rectangle 27"/>
            <p:cNvSpPr>
              <a:spLocks noChangeArrowheads="1"/>
            </p:cNvSpPr>
            <p:nvPr/>
          </p:nvSpPr>
          <p:spPr bwMode="auto">
            <a:xfrm>
              <a:off x="432" y="1900"/>
              <a:ext cx="1584" cy="326"/>
            </a:xfrm>
            <a:prstGeom prst="rect">
              <a:avLst/>
            </a:prstGeom>
            <a:noFill/>
            <a:ln w="9525">
              <a:solidFill>
                <a:schemeClr val="tx1"/>
              </a:solidFill>
              <a:miter lim="800000"/>
              <a:headEnd/>
              <a:tailEnd/>
            </a:ln>
          </p:spPr>
          <p:txBody>
            <a:bodyPr/>
            <a:lstStyle/>
            <a:p>
              <a:pPr eaLnBrk="0" hangingPunct="0">
                <a:spcBef>
                  <a:spcPct val="20000"/>
                </a:spcBef>
                <a:buClr>
                  <a:schemeClr val="accent1"/>
                </a:buClr>
                <a:buFont typeface="Wingdings" pitchFamily="2" charset="2"/>
                <a:buNone/>
              </a:pPr>
              <a:r>
                <a:rPr lang="de-DE" sz="2000"/>
                <a:t>Depressionen</a:t>
              </a:r>
            </a:p>
          </p:txBody>
        </p:sp>
        <p:sp>
          <p:nvSpPr>
            <p:cNvPr id="22591" name="Rectangle 28"/>
            <p:cNvSpPr>
              <a:spLocks noChangeArrowheads="1"/>
            </p:cNvSpPr>
            <p:nvPr/>
          </p:nvSpPr>
          <p:spPr bwMode="auto">
            <a:xfrm>
              <a:off x="4224" y="1574"/>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solidFill>
                    <a:srgbClr val="FF6600"/>
                  </a:solidFill>
                </a:rPr>
                <a:t>67</a:t>
              </a:r>
            </a:p>
          </p:txBody>
        </p:sp>
        <p:sp>
          <p:nvSpPr>
            <p:cNvPr id="22592" name="Rectangle 29"/>
            <p:cNvSpPr>
              <a:spLocks noChangeArrowheads="1"/>
            </p:cNvSpPr>
            <p:nvPr/>
          </p:nvSpPr>
          <p:spPr bwMode="auto">
            <a:xfrm>
              <a:off x="3120" y="1574"/>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solidFill>
                    <a:srgbClr val="FF6600"/>
                  </a:solidFill>
                </a:rPr>
                <a:t>80</a:t>
              </a:r>
            </a:p>
          </p:txBody>
        </p:sp>
        <p:sp>
          <p:nvSpPr>
            <p:cNvPr id="22593" name="Rectangle 30"/>
            <p:cNvSpPr>
              <a:spLocks noChangeArrowheads="1"/>
            </p:cNvSpPr>
            <p:nvPr/>
          </p:nvSpPr>
          <p:spPr bwMode="auto">
            <a:xfrm>
              <a:off x="2016" y="1574"/>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solidFill>
                    <a:srgbClr val="FF6600"/>
                  </a:solidFill>
                </a:rPr>
                <a:t>32</a:t>
              </a:r>
            </a:p>
          </p:txBody>
        </p:sp>
        <p:sp>
          <p:nvSpPr>
            <p:cNvPr id="22594" name="Rectangle 31"/>
            <p:cNvSpPr>
              <a:spLocks noChangeArrowheads="1"/>
            </p:cNvSpPr>
            <p:nvPr/>
          </p:nvSpPr>
          <p:spPr bwMode="auto">
            <a:xfrm>
              <a:off x="432" y="1574"/>
              <a:ext cx="1584" cy="326"/>
            </a:xfrm>
            <a:prstGeom prst="rect">
              <a:avLst/>
            </a:prstGeom>
            <a:noFill/>
            <a:ln w="9525">
              <a:solidFill>
                <a:schemeClr val="tx1"/>
              </a:solidFill>
              <a:miter lim="800000"/>
              <a:headEnd/>
              <a:tailEnd/>
            </a:ln>
          </p:spPr>
          <p:txBody>
            <a:bodyPr/>
            <a:lstStyle/>
            <a:p>
              <a:pPr eaLnBrk="0" hangingPunct="0">
                <a:spcBef>
                  <a:spcPct val="20000"/>
                </a:spcBef>
                <a:buClr>
                  <a:schemeClr val="accent1"/>
                </a:buClr>
                <a:buFont typeface="Wingdings" pitchFamily="2" charset="2"/>
                <a:buNone/>
              </a:pPr>
              <a:r>
                <a:rPr lang="de-DE" sz="2000">
                  <a:solidFill>
                    <a:srgbClr val="FF6600"/>
                  </a:solidFill>
                </a:rPr>
                <a:t>Klinisch signif.</a:t>
              </a:r>
            </a:p>
          </p:txBody>
        </p:sp>
        <p:sp>
          <p:nvSpPr>
            <p:cNvPr id="22595" name="Rectangle 32"/>
            <p:cNvSpPr>
              <a:spLocks noChangeArrowheads="1"/>
            </p:cNvSpPr>
            <p:nvPr/>
          </p:nvSpPr>
          <p:spPr bwMode="auto">
            <a:xfrm>
              <a:off x="4224" y="1248"/>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82</a:t>
              </a:r>
            </a:p>
          </p:txBody>
        </p:sp>
        <p:sp>
          <p:nvSpPr>
            <p:cNvPr id="22596" name="Rectangle 33"/>
            <p:cNvSpPr>
              <a:spLocks noChangeArrowheads="1"/>
            </p:cNvSpPr>
            <p:nvPr/>
          </p:nvSpPr>
          <p:spPr bwMode="auto">
            <a:xfrm>
              <a:off x="3120" y="1248"/>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90</a:t>
              </a:r>
            </a:p>
          </p:txBody>
        </p:sp>
        <p:sp>
          <p:nvSpPr>
            <p:cNvPr id="22597" name="Rectangle 34"/>
            <p:cNvSpPr>
              <a:spLocks noChangeArrowheads="1"/>
            </p:cNvSpPr>
            <p:nvPr/>
          </p:nvSpPr>
          <p:spPr bwMode="auto">
            <a:xfrm>
              <a:off x="2016" y="1248"/>
              <a:ext cx="1104" cy="326"/>
            </a:xfrm>
            <a:prstGeom prst="rect">
              <a:avLst/>
            </a:prstGeom>
            <a:noFill/>
            <a:ln w="9525">
              <a:solidFill>
                <a:schemeClr val="tx1"/>
              </a:solidFill>
              <a:miter lim="800000"/>
              <a:headEnd/>
              <a:tailEnd/>
            </a:ln>
          </p:spPr>
          <p:txBody>
            <a:bodyPr/>
            <a:lstStyle/>
            <a:p>
              <a:pPr algn="ctr" eaLnBrk="0" hangingPunct="0">
                <a:spcBef>
                  <a:spcPct val="20000"/>
                </a:spcBef>
                <a:buClr>
                  <a:schemeClr val="accent1"/>
                </a:buClr>
                <a:buFont typeface="Wingdings" pitchFamily="2" charset="2"/>
                <a:buNone/>
              </a:pPr>
              <a:r>
                <a:rPr lang="de-DE" sz="2400"/>
                <a:t>61</a:t>
              </a:r>
            </a:p>
          </p:txBody>
        </p:sp>
        <p:sp>
          <p:nvSpPr>
            <p:cNvPr id="22598" name="Rectangle 35"/>
            <p:cNvSpPr>
              <a:spLocks noChangeArrowheads="1"/>
            </p:cNvSpPr>
            <p:nvPr/>
          </p:nvSpPr>
          <p:spPr bwMode="auto">
            <a:xfrm>
              <a:off x="432" y="1248"/>
              <a:ext cx="1584" cy="326"/>
            </a:xfrm>
            <a:prstGeom prst="rect">
              <a:avLst/>
            </a:prstGeom>
            <a:noFill/>
            <a:ln w="9525">
              <a:solidFill>
                <a:schemeClr val="tx1"/>
              </a:solidFill>
              <a:miter lim="800000"/>
              <a:headEnd/>
              <a:tailEnd/>
            </a:ln>
          </p:spPr>
          <p:txBody>
            <a:bodyPr/>
            <a:lstStyle/>
            <a:p>
              <a:pPr eaLnBrk="0" hangingPunct="0">
                <a:spcBef>
                  <a:spcPct val="20000"/>
                </a:spcBef>
                <a:buClr>
                  <a:schemeClr val="accent1"/>
                </a:buClr>
                <a:buFont typeface="Wingdings" pitchFamily="2" charset="2"/>
                <a:buNone/>
              </a:pPr>
              <a:r>
                <a:rPr lang="de-DE" sz="2000"/>
                <a:t>Präval.insges.</a:t>
              </a:r>
            </a:p>
          </p:txBody>
        </p:sp>
        <p:sp>
          <p:nvSpPr>
            <p:cNvPr id="22599" name="Line 36"/>
            <p:cNvSpPr>
              <a:spLocks noChangeShapeType="1"/>
            </p:cNvSpPr>
            <p:nvPr/>
          </p:nvSpPr>
          <p:spPr bwMode="auto">
            <a:xfrm>
              <a:off x="432" y="1248"/>
              <a:ext cx="4896" cy="0"/>
            </a:xfrm>
            <a:prstGeom prst="line">
              <a:avLst/>
            </a:prstGeom>
            <a:noFill/>
            <a:ln w="28575" cap="sq">
              <a:solidFill>
                <a:schemeClr val="tx1"/>
              </a:solidFill>
              <a:round/>
              <a:headEnd/>
              <a:tailEnd/>
            </a:ln>
          </p:spPr>
          <p:txBody>
            <a:bodyPr wrap="none" anchor="ctr"/>
            <a:lstStyle/>
            <a:p>
              <a:endParaRPr lang="en-US"/>
            </a:p>
          </p:txBody>
        </p:sp>
        <p:sp>
          <p:nvSpPr>
            <p:cNvPr id="22600" name="Line 37"/>
            <p:cNvSpPr>
              <a:spLocks noChangeShapeType="1"/>
            </p:cNvSpPr>
            <p:nvPr/>
          </p:nvSpPr>
          <p:spPr bwMode="auto">
            <a:xfrm>
              <a:off x="432" y="1574"/>
              <a:ext cx="4896" cy="0"/>
            </a:xfrm>
            <a:prstGeom prst="line">
              <a:avLst/>
            </a:prstGeom>
            <a:noFill/>
            <a:ln w="12700">
              <a:solidFill>
                <a:schemeClr val="tx1"/>
              </a:solidFill>
              <a:round/>
              <a:headEnd/>
              <a:tailEnd/>
            </a:ln>
          </p:spPr>
          <p:txBody>
            <a:bodyPr wrap="none" anchor="ctr"/>
            <a:lstStyle/>
            <a:p>
              <a:endParaRPr lang="en-US"/>
            </a:p>
          </p:txBody>
        </p:sp>
        <p:sp>
          <p:nvSpPr>
            <p:cNvPr id="22601" name="Line 38"/>
            <p:cNvSpPr>
              <a:spLocks noChangeShapeType="1"/>
            </p:cNvSpPr>
            <p:nvPr/>
          </p:nvSpPr>
          <p:spPr bwMode="auto">
            <a:xfrm>
              <a:off x="432" y="1900"/>
              <a:ext cx="4896" cy="0"/>
            </a:xfrm>
            <a:prstGeom prst="line">
              <a:avLst/>
            </a:prstGeom>
            <a:noFill/>
            <a:ln w="12700">
              <a:solidFill>
                <a:schemeClr val="tx1"/>
              </a:solidFill>
              <a:round/>
              <a:headEnd/>
              <a:tailEnd/>
            </a:ln>
          </p:spPr>
          <p:txBody>
            <a:bodyPr wrap="none" anchor="ctr"/>
            <a:lstStyle/>
            <a:p>
              <a:endParaRPr lang="en-US"/>
            </a:p>
          </p:txBody>
        </p:sp>
        <p:sp>
          <p:nvSpPr>
            <p:cNvPr id="22602" name="Line 39"/>
            <p:cNvSpPr>
              <a:spLocks noChangeShapeType="1"/>
            </p:cNvSpPr>
            <p:nvPr/>
          </p:nvSpPr>
          <p:spPr bwMode="auto">
            <a:xfrm>
              <a:off x="432" y="2226"/>
              <a:ext cx="4896" cy="0"/>
            </a:xfrm>
            <a:prstGeom prst="line">
              <a:avLst/>
            </a:prstGeom>
            <a:noFill/>
            <a:ln w="12700">
              <a:solidFill>
                <a:schemeClr val="tx1"/>
              </a:solidFill>
              <a:round/>
              <a:headEnd/>
              <a:tailEnd/>
            </a:ln>
          </p:spPr>
          <p:txBody>
            <a:bodyPr wrap="none" anchor="ctr"/>
            <a:lstStyle/>
            <a:p>
              <a:endParaRPr lang="en-US"/>
            </a:p>
          </p:txBody>
        </p:sp>
        <p:sp>
          <p:nvSpPr>
            <p:cNvPr id="22603" name="Line 40"/>
            <p:cNvSpPr>
              <a:spLocks noChangeShapeType="1"/>
            </p:cNvSpPr>
            <p:nvPr/>
          </p:nvSpPr>
          <p:spPr bwMode="auto">
            <a:xfrm>
              <a:off x="432" y="2552"/>
              <a:ext cx="4896" cy="0"/>
            </a:xfrm>
            <a:prstGeom prst="line">
              <a:avLst/>
            </a:prstGeom>
            <a:noFill/>
            <a:ln w="12700">
              <a:solidFill>
                <a:schemeClr val="tx1"/>
              </a:solidFill>
              <a:round/>
              <a:headEnd/>
              <a:tailEnd/>
            </a:ln>
          </p:spPr>
          <p:txBody>
            <a:bodyPr wrap="none" anchor="ctr"/>
            <a:lstStyle/>
            <a:p>
              <a:endParaRPr lang="en-US"/>
            </a:p>
          </p:txBody>
        </p:sp>
        <p:sp>
          <p:nvSpPr>
            <p:cNvPr id="22604" name="Line 41"/>
            <p:cNvSpPr>
              <a:spLocks noChangeShapeType="1"/>
            </p:cNvSpPr>
            <p:nvPr/>
          </p:nvSpPr>
          <p:spPr bwMode="auto">
            <a:xfrm>
              <a:off x="432" y="2878"/>
              <a:ext cx="4896" cy="0"/>
            </a:xfrm>
            <a:prstGeom prst="line">
              <a:avLst/>
            </a:prstGeom>
            <a:noFill/>
            <a:ln w="12700">
              <a:solidFill>
                <a:schemeClr val="tx1"/>
              </a:solidFill>
              <a:round/>
              <a:headEnd/>
              <a:tailEnd/>
            </a:ln>
          </p:spPr>
          <p:txBody>
            <a:bodyPr wrap="none" anchor="ctr"/>
            <a:lstStyle/>
            <a:p>
              <a:endParaRPr lang="en-US"/>
            </a:p>
          </p:txBody>
        </p:sp>
        <p:sp>
          <p:nvSpPr>
            <p:cNvPr id="22605" name="Line 42"/>
            <p:cNvSpPr>
              <a:spLocks noChangeShapeType="1"/>
            </p:cNvSpPr>
            <p:nvPr/>
          </p:nvSpPr>
          <p:spPr bwMode="auto">
            <a:xfrm>
              <a:off x="432" y="3204"/>
              <a:ext cx="4896" cy="0"/>
            </a:xfrm>
            <a:prstGeom prst="line">
              <a:avLst/>
            </a:prstGeom>
            <a:noFill/>
            <a:ln w="12700">
              <a:solidFill>
                <a:schemeClr val="tx1"/>
              </a:solidFill>
              <a:round/>
              <a:headEnd/>
              <a:tailEnd/>
            </a:ln>
          </p:spPr>
          <p:txBody>
            <a:bodyPr wrap="none" anchor="ctr"/>
            <a:lstStyle/>
            <a:p>
              <a:endParaRPr lang="en-US"/>
            </a:p>
          </p:txBody>
        </p:sp>
        <p:sp>
          <p:nvSpPr>
            <p:cNvPr id="22606" name="Line 43"/>
            <p:cNvSpPr>
              <a:spLocks noChangeShapeType="1"/>
            </p:cNvSpPr>
            <p:nvPr/>
          </p:nvSpPr>
          <p:spPr bwMode="auto">
            <a:xfrm>
              <a:off x="432" y="3530"/>
              <a:ext cx="4896" cy="0"/>
            </a:xfrm>
            <a:prstGeom prst="line">
              <a:avLst/>
            </a:prstGeom>
            <a:noFill/>
            <a:ln w="12700">
              <a:solidFill>
                <a:schemeClr val="tx1"/>
              </a:solidFill>
              <a:round/>
              <a:headEnd/>
              <a:tailEnd/>
            </a:ln>
          </p:spPr>
          <p:txBody>
            <a:bodyPr wrap="none" anchor="ctr"/>
            <a:lstStyle/>
            <a:p>
              <a:endParaRPr lang="en-US"/>
            </a:p>
          </p:txBody>
        </p:sp>
        <p:sp>
          <p:nvSpPr>
            <p:cNvPr id="22607" name="Line 44"/>
            <p:cNvSpPr>
              <a:spLocks noChangeShapeType="1"/>
            </p:cNvSpPr>
            <p:nvPr/>
          </p:nvSpPr>
          <p:spPr bwMode="auto">
            <a:xfrm>
              <a:off x="432" y="1248"/>
              <a:ext cx="0" cy="2608"/>
            </a:xfrm>
            <a:prstGeom prst="line">
              <a:avLst/>
            </a:prstGeom>
            <a:noFill/>
            <a:ln w="28575" cap="sq">
              <a:solidFill>
                <a:schemeClr val="tx1"/>
              </a:solidFill>
              <a:round/>
              <a:headEnd/>
              <a:tailEnd/>
            </a:ln>
          </p:spPr>
          <p:txBody>
            <a:bodyPr wrap="none" anchor="ctr"/>
            <a:lstStyle/>
            <a:p>
              <a:endParaRPr lang="en-US"/>
            </a:p>
          </p:txBody>
        </p:sp>
        <p:sp>
          <p:nvSpPr>
            <p:cNvPr id="22608" name="Line 45"/>
            <p:cNvSpPr>
              <a:spLocks noChangeShapeType="1"/>
            </p:cNvSpPr>
            <p:nvPr/>
          </p:nvSpPr>
          <p:spPr bwMode="auto">
            <a:xfrm>
              <a:off x="2016" y="1248"/>
              <a:ext cx="0" cy="2608"/>
            </a:xfrm>
            <a:prstGeom prst="line">
              <a:avLst/>
            </a:prstGeom>
            <a:noFill/>
            <a:ln w="12700">
              <a:solidFill>
                <a:schemeClr val="tx1"/>
              </a:solidFill>
              <a:round/>
              <a:headEnd/>
              <a:tailEnd/>
            </a:ln>
          </p:spPr>
          <p:txBody>
            <a:bodyPr wrap="none" anchor="ctr"/>
            <a:lstStyle/>
            <a:p>
              <a:endParaRPr lang="en-US"/>
            </a:p>
          </p:txBody>
        </p:sp>
        <p:sp>
          <p:nvSpPr>
            <p:cNvPr id="22609" name="Line 46"/>
            <p:cNvSpPr>
              <a:spLocks noChangeShapeType="1"/>
            </p:cNvSpPr>
            <p:nvPr/>
          </p:nvSpPr>
          <p:spPr bwMode="auto">
            <a:xfrm>
              <a:off x="3120" y="1248"/>
              <a:ext cx="0" cy="2608"/>
            </a:xfrm>
            <a:prstGeom prst="line">
              <a:avLst/>
            </a:prstGeom>
            <a:noFill/>
            <a:ln w="12700">
              <a:solidFill>
                <a:schemeClr val="tx1"/>
              </a:solidFill>
              <a:round/>
              <a:headEnd/>
              <a:tailEnd/>
            </a:ln>
          </p:spPr>
          <p:txBody>
            <a:bodyPr wrap="none" anchor="ctr"/>
            <a:lstStyle/>
            <a:p>
              <a:endParaRPr lang="en-US"/>
            </a:p>
          </p:txBody>
        </p:sp>
        <p:sp>
          <p:nvSpPr>
            <p:cNvPr id="22610" name="Line 47"/>
            <p:cNvSpPr>
              <a:spLocks noChangeShapeType="1"/>
            </p:cNvSpPr>
            <p:nvPr/>
          </p:nvSpPr>
          <p:spPr bwMode="auto">
            <a:xfrm>
              <a:off x="4224" y="1248"/>
              <a:ext cx="0" cy="2608"/>
            </a:xfrm>
            <a:prstGeom prst="line">
              <a:avLst/>
            </a:prstGeom>
            <a:noFill/>
            <a:ln w="12700">
              <a:solidFill>
                <a:schemeClr val="tx1"/>
              </a:solidFill>
              <a:round/>
              <a:headEnd/>
              <a:tailEnd/>
            </a:ln>
          </p:spPr>
          <p:txBody>
            <a:bodyPr wrap="none" anchor="ctr"/>
            <a:lstStyle/>
            <a:p>
              <a:endParaRPr lang="en-US"/>
            </a:p>
          </p:txBody>
        </p:sp>
        <p:sp>
          <p:nvSpPr>
            <p:cNvPr id="22611" name="Line 48"/>
            <p:cNvSpPr>
              <a:spLocks noChangeShapeType="1"/>
            </p:cNvSpPr>
            <p:nvPr/>
          </p:nvSpPr>
          <p:spPr bwMode="auto">
            <a:xfrm>
              <a:off x="5328" y="1248"/>
              <a:ext cx="0" cy="2608"/>
            </a:xfrm>
            <a:prstGeom prst="line">
              <a:avLst/>
            </a:prstGeom>
            <a:noFill/>
            <a:ln w="28575" cap="sq">
              <a:solidFill>
                <a:schemeClr val="tx1"/>
              </a:solidFill>
              <a:round/>
              <a:headEnd/>
              <a:tailEnd/>
            </a:ln>
          </p:spPr>
          <p:txBody>
            <a:bodyPr wrap="none" anchor="ctr"/>
            <a:lstStyle/>
            <a:p>
              <a:endParaRPr lang="en-US"/>
            </a:p>
          </p:txBody>
        </p:sp>
        <p:sp>
          <p:nvSpPr>
            <p:cNvPr id="22612" name="Line 49"/>
            <p:cNvSpPr>
              <a:spLocks noChangeShapeType="1"/>
            </p:cNvSpPr>
            <p:nvPr/>
          </p:nvSpPr>
          <p:spPr bwMode="auto">
            <a:xfrm>
              <a:off x="2016" y="3856"/>
              <a:ext cx="1104" cy="0"/>
            </a:xfrm>
            <a:prstGeom prst="line">
              <a:avLst/>
            </a:prstGeom>
            <a:noFill/>
            <a:ln w="12700">
              <a:solidFill>
                <a:schemeClr val="tx1"/>
              </a:solidFill>
              <a:round/>
              <a:headEnd/>
              <a:tailEnd/>
            </a:ln>
          </p:spPr>
          <p:txBody>
            <a:bodyPr wrap="none" anchor="ctr"/>
            <a:lstStyle/>
            <a:p>
              <a:endParaRPr lang="en-US"/>
            </a:p>
          </p:txBody>
        </p:sp>
        <p:sp>
          <p:nvSpPr>
            <p:cNvPr id="22613" name="Line 50"/>
            <p:cNvSpPr>
              <a:spLocks noChangeShapeType="1"/>
            </p:cNvSpPr>
            <p:nvPr/>
          </p:nvSpPr>
          <p:spPr bwMode="auto">
            <a:xfrm>
              <a:off x="432" y="3856"/>
              <a:ext cx="1584" cy="0"/>
            </a:xfrm>
            <a:prstGeom prst="line">
              <a:avLst/>
            </a:prstGeom>
            <a:noFill/>
            <a:ln w="28575" cap="sq">
              <a:solidFill>
                <a:schemeClr val="tx1"/>
              </a:solidFill>
              <a:round/>
              <a:headEnd/>
              <a:tailEnd/>
            </a:ln>
          </p:spPr>
          <p:txBody>
            <a:bodyPr wrap="none" anchor="ctr"/>
            <a:lstStyle/>
            <a:p>
              <a:endParaRPr lang="en-US"/>
            </a:p>
          </p:txBody>
        </p:sp>
        <p:sp>
          <p:nvSpPr>
            <p:cNvPr id="22614" name="Line 51"/>
            <p:cNvSpPr>
              <a:spLocks noChangeShapeType="1"/>
            </p:cNvSpPr>
            <p:nvPr/>
          </p:nvSpPr>
          <p:spPr bwMode="auto">
            <a:xfrm>
              <a:off x="3120" y="3856"/>
              <a:ext cx="2208" cy="0"/>
            </a:xfrm>
            <a:prstGeom prst="line">
              <a:avLst/>
            </a:prstGeom>
            <a:noFill/>
            <a:ln w="28575" cap="sq">
              <a:solidFill>
                <a:schemeClr val="tx1"/>
              </a:solidFill>
              <a:round/>
              <a:headEnd/>
              <a:tailEnd/>
            </a:ln>
          </p:spPr>
          <p:txBody>
            <a:bodyPr wrap="none" anchor="ctr"/>
            <a:lstStyle/>
            <a:p>
              <a:endParaRPr lang="en-US"/>
            </a:p>
          </p:txBody>
        </p:sp>
      </p:grpSp>
      <p:grpSp>
        <p:nvGrpSpPr>
          <p:cNvPr id="22531" name="Group 52"/>
          <p:cNvGrpSpPr>
            <a:grpSpLocks/>
          </p:cNvGrpSpPr>
          <p:nvPr/>
        </p:nvGrpSpPr>
        <p:grpSpPr bwMode="auto">
          <a:xfrm>
            <a:off x="3203575" y="981075"/>
            <a:ext cx="1676400" cy="604838"/>
            <a:chOff x="2064" y="864"/>
            <a:chExt cx="1056" cy="517"/>
          </a:xfrm>
        </p:grpSpPr>
        <p:sp>
          <p:nvSpPr>
            <p:cNvPr id="22562" name="Rectangle 53"/>
            <p:cNvSpPr>
              <a:spLocks noChangeArrowheads="1"/>
            </p:cNvSpPr>
            <p:nvPr/>
          </p:nvSpPr>
          <p:spPr bwMode="auto">
            <a:xfrm>
              <a:off x="2064" y="864"/>
              <a:ext cx="1056" cy="517"/>
            </a:xfrm>
            <a:prstGeom prst="rect">
              <a:avLst/>
            </a:prstGeom>
            <a:noFill/>
            <a:ln w="9525">
              <a:noFill/>
              <a:miter lim="800000"/>
              <a:headEnd/>
              <a:tailEnd/>
            </a:ln>
          </p:spPr>
          <p:txBody>
            <a:bodyPr/>
            <a:lstStyle/>
            <a:p>
              <a:pPr algn="ctr" eaLnBrk="0" hangingPunct="0">
                <a:spcBef>
                  <a:spcPct val="20000"/>
                </a:spcBef>
                <a:buClr>
                  <a:schemeClr val="accent1"/>
                </a:buClr>
                <a:buFont typeface="Wingdings" pitchFamily="2" charset="2"/>
                <a:buNone/>
              </a:pPr>
              <a:r>
                <a:rPr lang="de-DE" b="1"/>
                <a:t>Gemeinde %</a:t>
              </a:r>
            </a:p>
          </p:txBody>
        </p:sp>
        <p:sp>
          <p:nvSpPr>
            <p:cNvPr id="22563" name="Line 54"/>
            <p:cNvSpPr>
              <a:spLocks noChangeShapeType="1"/>
            </p:cNvSpPr>
            <p:nvPr/>
          </p:nvSpPr>
          <p:spPr bwMode="auto">
            <a:xfrm>
              <a:off x="2064" y="864"/>
              <a:ext cx="1056" cy="0"/>
            </a:xfrm>
            <a:prstGeom prst="line">
              <a:avLst/>
            </a:prstGeom>
            <a:noFill/>
            <a:ln w="12700" cap="sq">
              <a:solidFill>
                <a:schemeClr val="tx1"/>
              </a:solidFill>
              <a:round/>
              <a:headEnd/>
              <a:tailEnd/>
            </a:ln>
          </p:spPr>
          <p:txBody>
            <a:bodyPr wrap="none" anchor="ctr"/>
            <a:lstStyle/>
            <a:p>
              <a:endParaRPr lang="en-US"/>
            </a:p>
          </p:txBody>
        </p:sp>
        <p:sp>
          <p:nvSpPr>
            <p:cNvPr id="22564" name="Line 55"/>
            <p:cNvSpPr>
              <a:spLocks noChangeShapeType="1"/>
            </p:cNvSpPr>
            <p:nvPr/>
          </p:nvSpPr>
          <p:spPr bwMode="auto">
            <a:xfrm>
              <a:off x="2064" y="1381"/>
              <a:ext cx="1056" cy="0"/>
            </a:xfrm>
            <a:prstGeom prst="line">
              <a:avLst/>
            </a:prstGeom>
            <a:noFill/>
            <a:ln w="12700" cap="sq">
              <a:solidFill>
                <a:schemeClr val="tx1"/>
              </a:solidFill>
              <a:round/>
              <a:headEnd/>
              <a:tailEnd/>
            </a:ln>
          </p:spPr>
          <p:txBody>
            <a:bodyPr wrap="none" anchor="ctr"/>
            <a:lstStyle/>
            <a:p>
              <a:endParaRPr lang="en-US"/>
            </a:p>
          </p:txBody>
        </p:sp>
        <p:sp>
          <p:nvSpPr>
            <p:cNvPr id="22565" name="Line 56"/>
            <p:cNvSpPr>
              <a:spLocks noChangeShapeType="1"/>
            </p:cNvSpPr>
            <p:nvPr/>
          </p:nvSpPr>
          <p:spPr bwMode="auto">
            <a:xfrm>
              <a:off x="2064" y="864"/>
              <a:ext cx="0" cy="517"/>
            </a:xfrm>
            <a:prstGeom prst="line">
              <a:avLst/>
            </a:prstGeom>
            <a:noFill/>
            <a:ln w="12700" cap="sq">
              <a:solidFill>
                <a:schemeClr val="tx1"/>
              </a:solidFill>
              <a:round/>
              <a:headEnd/>
              <a:tailEnd/>
            </a:ln>
          </p:spPr>
          <p:txBody>
            <a:bodyPr wrap="none" anchor="ctr"/>
            <a:lstStyle/>
            <a:p>
              <a:endParaRPr lang="en-US"/>
            </a:p>
          </p:txBody>
        </p:sp>
        <p:sp>
          <p:nvSpPr>
            <p:cNvPr id="22566" name="Line 57"/>
            <p:cNvSpPr>
              <a:spLocks noChangeShapeType="1"/>
            </p:cNvSpPr>
            <p:nvPr/>
          </p:nvSpPr>
          <p:spPr bwMode="auto">
            <a:xfrm>
              <a:off x="3120" y="864"/>
              <a:ext cx="0" cy="517"/>
            </a:xfrm>
            <a:prstGeom prst="line">
              <a:avLst/>
            </a:prstGeom>
            <a:noFill/>
            <a:ln w="12700" cap="sq">
              <a:solidFill>
                <a:schemeClr val="tx1"/>
              </a:solidFill>
              <a:round/>
              <a:headEnd/>
              <a:tailEnd/>
            </a:ln>
          </p:spPr>
          <p:txBody>
            <a:bodyPr wrap="none" anchor="ctr"/>
            <a:lstStyle/>
            <a:p>
              <a:endParaRPr lang="en-US"/>
            </a:p>
          </p:txBody>
        </p:sp>
      </p:grpSp>
      <p:grpSp>
        <p:nvGrpSpPr>
          <p:cNvPr id="22532" name="Group 58"/>
          <p:cNvGrpSpPr>
            <a:grpSpLocks/>
          </p:cNvGrpSpPr>
          <p:nvPr/>
        </p:nvGrpSpPr>
        <p:grpSpPr bwMode="auto">
          <a:xfrm>
            <a:off x="4859338" y="981075"/>
            <a:ext cx="1676400" cy="603250"/>
            <a:chOff x="3168" y="864"/>
            <a:chExt cx="1056" cy="517"/>
          </a:xfrm>
        </p:grpSpPr>
        <p:sp>
          <p:nvSpPr>
            <p:cNvPr id="22557" name="Rectangle 59"/>
            <p:cNvSpPr>
              <a:spLocks noChangeArrowheads="1"/>
            </p:cNvSpPr>
            <p:nvPr/>
          </p:nvSpPr>
          <p:spPr bwMode="auto">
            <a:xfrm>
              <a:off x="3168" y="864"/>
              <a:ext cx="1056" cy="517"/>
            </a:xfrm>
            <a:prstGeom prst="rect">
              <a:avLst/>
            </a:prstGeom>
            <a:noFill/>
            <a:ln w="9525">
              <a:noFill/>
              <a:miter lim="800000"/>
              <a:headEnd/>
              <a:tailEnd/>
            </a:ln>
          </p:spPr>
          <p:txBody>
            <a:bodyPr/>
            <a:lstStyle/>
            <a:p>
              <a:pPr algn="ctr" eaLnBrk="0" hangingPunct="0">
                <a:spcBef>
                  <a:spcPct val="20000"/>
                </a:spcBef>
                <a:buClr>
                  <a:schemeClr val="accent1"/>
                </a:buClr>
                <a:buFont typeface="Wingdings" pitchFamily="2" charset="2"/>
                <a:buNone/>
              </a:pPr>
              <a:r>
                <a:rPr lang="de-DE" b="1"/>
                <a:t>Pflegeheim  %</a:t>
              </a:r>
            </a:p>
          </p:txBody>
        </p:sp>
        <p:sp>
          <p:nvSpPr>
            <p:cNvPr id="22558" name="Line 60"/>
            <p:cNvSpPr>
              <a:spLocks noChangeShapeType="1"/>
            </p:cNvSpPr>
            <p:nvPr/>
          </p:nvSpPr>
          <p:spPr bwMode="auto">
            <a:xfrm>
              <a:off x="3168" y="864"/>
              <a:ext cx="1056" cy="0"/>
            </a:xfrm>
            <a:prstGeom prst="line">
              <a:avLst/>
            </a:prstGeom>
            <a:noFill/>
            <a:ln w="12700" cap="sq">
              <a:solidFill>
                <a:schemeClr val="tx1"/>
              </a:solidFill>
              <a:round/>
              <a:headEnd/>
              <a:tailEnd/>
            </a:ln>
          </p:spPr>
          <p:txBody>
            <a:bodyPr wrap="none" anchor="ctr"/>
            <a:lstStyle/>
            <a:p>
              <a:endParaRPr lang="en-US"/>
            </a:p>
          </p:txBody>
        </p:sp>
        <p:sp>
          <p:nvSpPr>
            <p:cNvPr id="22559" name="Line 61"/>
            <p:cNvSpPr>
              <a:spLocks noChangeShapeType="1"/>
            </p:cNvSpPr>
            <p:nvPr/>
          </p:nvSpPr>
          <p:spPr bwMode="auto">
            <a:xfrm>
              <a:off x="3168" y="1381"/>
              <a:ext cx="1056" cy="0"/>
            </a:xfrm>
            <a:prstGeom prst="line">
              <a:avLst/>
            </a:prstGeom>
            <a:noFill/>
            <a:ln w="12700" cap="sq">
              <a:solidFill>
                <a:schemeClr val="tx1"/>
              </a:solidFill>
              <a:round/>
              <a:headEnd/>
              <a:tailEnd/>
            </a:ln>
          </p:spPr>
          <p:txBody>
            <a:bodyPr wrap="none" anchor="ctr"/>
            <a:lstStyle/>
            <a:p>
              <a:endParaRPr lang="en-US"/>
            </a:p>
          </p:txBody>
        </p:sp>
        <p:sp>
          <p:nvSpPr>
            <p:cNvPr id="22560" name="Line 62"/>
            <p:cNvSpPr>
              <a:spLocks noChangeShapeType="1"/>
            </p:cNvSpPr>
            <p:nvPr/>
          </p:nvSpPr>
          <p:spPr bwMode="auto">
            <a:xfrm>
              <a:off x="3168" y="864"/>
              <a:ext cx="0" cy="517"/>
            </a:xfrm>
            <a:prstGeom prst="line">
              <a:avLst/>
            </a:prstGeom>
            <a:noFill/>
            <a:ln w="12700" cap="sq">
              <a:solidFill>
                <a:schemeClr val="tx1"/>
              </a:solidFill>
              <a:round/>
              <a:headEnd/>
              <a:tailEnd/>
            </a:ln>
          </p:spPr>
          <p:txBody>
            <a:bodyPr wrap="none" anchor="ctr"/>
            <a:lstStyle/>
            <a:p>
              <a:endParaRPr lang="en-US"/>
            </a:p>
          </p:txBody>
        </p:sp>
        <p:sp>
          <p:nvSpPr>
            <p:cNvPr id="22561" name="Line 63"/>
            <p:cNvSpPr>
              <a:spLocks noChangeShapeType="1"/>
            </p:cNvSpPr>
            <p:nvPr/>
          </p:nvSpPr>
          <p:spPr bwMode="auto">
            <a:xfrm>
              <a:off x="4224" y="864"/>
              <a:ext cx="0" cy="517"/>
            </a:xfrm>
            <a:prstGeom prst="line">
              <a:avLst/>
            </a:prstGeom>
            <a:noFill/>
            <a:ln w="12700" cap="sq">
              <a:solidFill>
                <a:schemeClr val="tx1"/>
              </a:solidFill>
              <a:round/>
              <a:headEnd/>
              <a:tailEnd/>
            </a:ln>
          </p:spPr>
          <p:txBody>
            <a:bodyPr wrap="none" anchor="ctr"/>
            <a:lstStyle/>
            <a:p>
              <a:endParaRPr lang="en-US"/>
            </a:p>
          </p:txBody>
        </p:sp>
      </p:grpSp>
      <p:grpSp>
        <p:nvGrpSpPr>
          <p:cNvPr id="22533" name="Group 64"/>
          <p:cNvGrpSpPr>
            <a:grpSpLocks/>
          </p:cNvGrpSpPr>
          <p:nvPr/>
        </p:nvGrpSpPr>
        <p:grpSpPr bwMode="auto">
          <a:xfrm>
            <a:off x="6516688" y="981075"/>
            <a:ext cx="1871662" cy="603250"/>
            <a:chOff x="4272" y="864"/>
            <a:chExt cx="1056" cy="517"/>
          </a:xfrm>
        </p:grpSpPr>
        <p:sp>
          <p:nvSpPr>
            <p:cNvPr id="22552" name="Rectangle 65"/>
            <p:cNvSpPr>
              <a:spLocks noChangeArrowheads="1"/>
            </p:cNvSpPr>
            <p:nvPr/>
          </p:nvSpPr>
          <p:spPr bwMode="auto">
            <a:xfrm>
              <a:off x="4272" y="864"/>
              <a:ext cx="1056" cy="517"/>
            </a:xfrm>
            <a:prstGeom prst="rect">
              <a:avLst/>
            </a:prstGeom>
            <a:noFill/>
            <a:ln w="9525">
              <a:noFill/>
              <a:miter lim="800000"/>
              <a:headEnd/>
              <a:tailEnd/>
            </a:ln>
          </p:spPr>
          <p:txBody>
            <a:bodyPr/>
            <a:lstStyle/>
            <a:p>
              <a:pPr algn="ctr" eaLnBrk="0" hangingPunct="0">
                <a:spcBef>
                  <a:spcPct val="20000"/>
                </a:spcBef>
                <a:buClr>
                  <a:schemeClr val="accent1"/>
                </a:buClr>
                <a:buFont typeface="Wingdings" pitchFamily="2" charset="2"/>
                <a:buNone/>
              </a:pPr>
              <a:r>
                <a:rPr lang="de-DE" b="1"/>
                <a:t>PH+Priv.  %</a:t>
              </a:r>
            </a:p>
          </p:txBody>
        </p:sp>
        <p:sp>
          <p:nvSpPr>
            <p:cNvPr id="22553" name="Line 66"/>
            <p:cNvSpPr>
              <a:spLocks noChangeShapeType="1"/>
            </p:cNvSpPr>
            <p:nvPr/>
          </p:nvSpPr>
          <p:spPr bwMode="auto">
            <a:xfrm>
              <a:off x="4272" y="864"/>
              <a:ext cx="1056" cy="0"/>
            </a:xfrm>
            <a:prstGeom prst="line">
              <a:avLst/>
            </a:prstGeom>
            <a:noFill/>
            <a:ln w="12700" cap="sq">
              <a:solidFill>
                <a:schemeClr val="tx1"/>
              </a:solidFill>
              <a:round/>
              <a:headEnd/>
              <a:tailEnd/>
            </a:ln>
          </p:spPr>
          <p:txBody>
            <a:bodyPr wrap="none" anchor="ctr"/>
            <a:lstStyle/>
            <a:p>
              <a:endParaRPr lang="en-US"/>
            </a:p>
          </p:txBody>
        </p:sp>
        <p:sp>
          <p:nvSpPr>
            <p:cNvPr id="22554" name="Line 67"/>
            <p:cNvSpPr>
              <a:spLocks noChangeShapeType="1"/>
            </p:cNvSpPr>
            <p:nvPr/>
          </p:nvSpPr>
          <p:spPr bwMode="auto">
            <a:xfrm>
              <a:off x="4272" y="1381"/>
              <a:ext cx="1056" cy="0"/>
            </a:xfrm>
            <a:prstGeom prst="line">
              <a:avLst/>
            </a:prstGeom>
            <a:noFill/>
            <a:ln w="12700" cap="sq">
              <a:solidFill>
                <a:schemeClr val="tx1"/>
              </a:solidFill>
              <a:round/>
              <a:headEnd/>
              <a:tailEnd/>
            </a:ln>
          </p:spPr>
          <p:txBody>
            <a:bodyPr wrap="none" anchor="ctr"/>
            <a:lstStyle/>
            <a:p>
              <a:endParaRPr lang="en-US"/>
            </a:p>
          </p:txBody>
        </p:sp>
        <p:sp>
          <p:nvSpPr>
            <p:cNvPr id="22555" name="Line 68"/>
            <p:cNvSpPr>
              <a:spLocks noChangeShapeType="1"/>
            </p:cNvSpPr>
            <p:nvPr/>
          </p:nvSpPr>
          <p:spPr bwMode="auto">
            <a:xfrm>
              <a:off x="4272" y="864"/>
              <a:ext cx="0" cy="517"/>
            </a:xfrm>
            <a:prstGeom prst="line">
              <a:avLst/>
            </a:prstGeom>
            <a:noFill/>
            <a:ln w="12700" cap="sq">
              <a:solidFill>
                <a:schemeClr val="tx1"/>
              </a:solidFill>
              <a:round/>
              <a:headEnd/>
              <a:tailEnd/>
            </a:ln>
          </p:spPr>
          <p:txBody>
            <a:bodyPr wrap="none" anchor="ctr"/>
            <a:lstStyle/>
            <a:p>
              <a:endParaRPr lang="en-US"/>
            </a:p>
          </p:txBody>
        </p:sp>
        <p:sp>
          <p:nvSpPr>
            <p:cNvPr id="22556" name="Line 69"/>
            <p:cNvSpPr>
              <a:spLocks noChangeShapeType="1"/>
            </p:cNvSpPr>
            <p:nvPr/>
          </p:nvSpPr>
          <p:spPr bwMode="auto">
            <a:xfrm>
              <a:off x="5328" y="864"/>
              <a:ext cx="0" cy="517"/>
            </a:xfrm>
            <a:prstGeom prst="line">
              <a:avLst/>
            </a:prstGeom>
            <a:noFill/>
            <a:ln w="12700" cap="sq">
              <a:solidFill>
                <a:schemeClr val="tx1"/>
              </a:solidFill>
              <a:round/>
              <a:headEnd/>
              <a:tailEnd/>
            </a:ln>
          </p:spPr>
          <p:txBody>
            <a:bodyPr wrap="none" anchor="ctr"/>
            <a:lstStyle/>
            <a:p>
              <a:endParaRPr lang="en-US"/>
            </a:p>
          </p:txBody>
        </p:sp>
      </p:grpSp>
      <p:grpSp>
        <p:nvGrpSpPr>
          <p:cNvPr id="22534" name="Group 70"/>
          <p:cNvGrpSpPr>
            <a:grpSpLocks/>
          </p:cNvGrpSpPr>
          <p:nvPr/>
        </p:nvGrpSpPr>
        <p:grpSpPr bwMode="auto">
          <a:xfrm>
            <a:off x="3276600" y="5805488"/>
            <a:ext cx="1524000" cy="365125"/>
            <a:chOff x="2112" y="3888"/>
            <a:chExt cx="960" cy="230"/>
          </a:xfrm>
        </p:grpSpPr>
        <p:sp>
          <p:nvSpPr>
            <p:cNvPr id="22547" name="Rectangle 71"/>
            <p:cNvSpPr>
              <a:spLocks noChangeArrowheads="1"/>
            </p:cNvSpPr>
            <p:nvPr/>
          </p:nvSpPr>
          <p:spPr bwMode="auto">
            <a:xfrm>
              <a:off x="2112" y="3888"/>
              <a:ext cx="960" cy="230"/>
            </a:xfrm>
            <a:prstGeom prst="rect">
              <a:avLst/>
            </a:prstGeom>
            <a:noFill/>
            <a:ln w="9525">
              <a:noFill/>
              <a:miter lim="800000"/>
              <a:headEnd/>
              <a:tailEnd/>
            </a:ln>
          </p:spPr>
          <p:txBody>
            <a:bodyPr/>
            <a:lstStyle/>
            <a:p>
              <a:pPr eaLnBrk="0" hangingPunct="0">
                <a:spcBef>
                  <a:spcPct val="20000"/>
                </a:spcBef>
                <a:buClr>
                  <a:schemeClr val="accent1"/>
                </a:buClr>
                <a:buFont typeface="Wingdings" pitchFamily="2" charset="2"/>
                <a:buNone/>
              </a:pPr>
              <a:r>
                <a:rPr lang="de-DE" sz="1400" b="1">
                  <a:solidFill>
                    <a:srgbClr val="FF9900"/>
                  </a:solidFill>
                </a:rPr>
                <a:t>Lyketsos 2000</a:t>
              </a:r>
            </a:p>
          </p:txBody>
        </p:sp>
        <p:sp>
          <p:nvSpPr>
            <p:cNvPr id="22548" name="Line 72"/>
            <p:cNvSpPr>
              <a:spLocks noChangeShapeType="1"/>
            </p:cNvSpPr>
            <p:nvPr/>
          </p:nvSpPr>
          <p:spPr bwMode="auto">
            <a:xfrm>
              <a:off x="2112" y="3888"/>
              <a:ext cx="960" cy="0"/>
            </a:xfrm>
            <a:prstGeom prst="line">
              <a:avLst/>
            </a:prstGeom>
            <a:noFill/>
            <a:ln w="12700" cap="sq">
              <a:solidFill>
                <a:schemeClr val="tx1"/>
              </a:solidFill>
              <a:round/>
              <a:headEnd/>
              <a:tailEnd/>
            </a:ln>
          </p:spPr>
          <p:txBody>
            <a:bodyPr wrap="none" anchor="ctr"/>
            <a:lstStyle/>
            <a:p>
              <a:endParaRPr lang="en-US"/>
            </a:p>
          </p:txBody>
        </p:sp>
        <p:sp>
          <p:nvSpPr>
            <p:cNvPr id="22549" name="Line 73"/>
            <p:cNvSpPr>
              <a:spLocks noChangeShapeType="1"/>
            </p:cNvSpPr>
            <p:nvPr/>
          </p:nvSpPr>
          <p:spPr bwMode="auto">
            <a:xfrm>
              <a:off x="2112" y="4118"/>
              <a:ext cx="960" cy="0"/>
            </a:xfrm>
            <a:prstGeom prst="line">
              <a:avLst/>
            </a:prstGeom>
            <a:noFill/>
            <a:ln w="12700" cap="sq">
              <a:solidFill>
                <a:schemeClr val="tx1"/>
              </a:solidFill>
              <a:round/>
              <a:headEnd/>
              <a:tailEnd/>
            </a:ln>
          </p:spPr>
          <p:txBody>
            <a:bodyPr wrap="none" anchor="ctr"/>
            <a:lstStyle/>
            <a:p>
              <a:endParaRPr lang="en-US"/>
            </a:p>
          </p:txBody>
        </p:sp>
        <p:sp>
          <p:nvSpPr>
            <p:cNvPr id="22550" name="Line 74"/>
            <p:cNvSpPr>
              <a:spLocks noChangeShapeType="1"/>
            </p:cNvSpPr>
            <p:nvPr/>
          </p:nvSpPr>
          <p:spPr bwMode="auto">
            <a:xfrm>
              <a:off x="2112" y="3888"/>
              <a:ext cx="0" cy="230"/>
            </a:xfrm>
            <a:prstGeom prst="line">
              <a:avLst/>
            </a:prstGeom>
            <a:noFill/>
            <a:ln w="12700" cap="sq">
              <a:solidFill>
                <a:schemeClr val="tx1"/>
              </a:solidFill>
              <a:round/>
              <a:headEnd/>
              <a:tailEnd/>
            </a:ln>
          </p:spPr>
          <p:txBody>
            <a:bodyPr wrap="none" anchor="ctr"/>
            <a:lstStyle/>
            <a:p>
              <a:endParaRPr lang="en-US"/>
            </a:p>
          </p:txBody>
        </p:sp>
        <p:sp>
          <p:nvSpPr>
            <p:cNvPr id="22551" name="Line 75"/>
            <p:cNvSpPr>
              <a:spLocks noChangeShapeType="1"/>
            </p:cNvSpPr>
            <p:nvPr/>
          </p:nvSpPr>
          <p:spPr bwMode="auto">
            <a:xfrm>
              <a:off x="3072" y="3888"/>
              <a:ext cx="0" cy="230"/>
            </a:xfrm>
            <a:prstGeom prst="line">
              <a:avLst/>
            </a:prstGeom>
            <a:noFill/>
            <a:ln w="12700" cap="sq">
              <a:solidFill>
                <a:schemeClr val="tx1"/>
              </a:solidFill>
              <a:round/>
              <a:headEnd/>
              <a:tailEnd/>
            </a:ln>
          </p:spPr>
          <p:txBody>
            <a:bodyPr wrap="none" anchor="ctr"/>
            <a:lstStyle/>
            <a:p>
              <a:endParaRPr lang="en-US"/>
            </a:p>
          </p:txBody>
        </p:sp>
      </p:grpSp>
      <p:grpSp>
        <p:nvGrpSpPr>
          <p:cNvPr id="22535" name="Group 76"/>
          <p:cNvGrpSpPr>
            <a:grpSpLocks/>
          </p:cNvGrpSpPr>
          <p:nvPr/>
        </p:nvGrpSpPr>
        <p:grpSpPr bwMode="auto">
          <a:xfrm>
            <a:off x="5076825" y="5805488"/>
            <a:ext cx="1447800" cy="381000"/>
            <a:chOff x="3168" y="3888"/>
            <a:chExt cx="912" cy="240"/>
          </a:xfrm>
        </p:grpSpPr>
        <p:sp>
          <p:nvSpPr>
            <p:cNvPr id="22542" name="Rectangle 77"/>
            <p:cNvSpPr>
              <a:spLocks noChangeArrowheads="1"/>
            </p:cNvSpPr>
            <p:nvPr/>
          </p:nvSpPr>
          <p:spPr bwMode="auto">
            <a:xfrm>
              <a:off x="3168" y="3888"/>
              <a:ext cx="912" cy="240"/>
            </a:xfrm>
            <a:prstGeom prst="rect">
              <a:avLst/>
            </a:prstGeom>
            <a:noFill/>
            <a:ln w="9525">
              <a:noFill/>
              <a:miter lim="800000"/>
              <a:headEnd/>
              <a:tailEnd/>
            </a:ln>
          </p:spPr>
          <p:txBody>
            <a:bodyPr/>
            <a:lstStyle/>
            <a:p>
              <a:pPr eaLnBrk="0" hangingPunct="0">
                <a:spcBef>
                  <a:spcPct val="20000"/>
                </a:spcBef>
                <a:buClr>
                  <a:schemeClr val="accent1"/>
                </a:buClr>
                <a:buFont typeface="Wingdings" pitchFamily="2" charset="2"/>
                <a:buNone/>
              </a:pPr>
              <a:r>
                <a:rPr lang="de-DE" sz="1400" b="1">
                  <a:solidFill>
                    <a:srgbClr val="FF9900"/>
                  </a:solidFill>
                </a:rPr>
                <a:t>Brodaty 2001</a:t>
              </a:r>
            </a:p>
          </p:txBody>
        </p:sp>
        <p:sp>
          <p:nvSpPr>
            <p:cNvPr id="22543" name="Line 78"/>
            <p:cNvSpPr>
              <a:spLocks noChangeShapeType="1"/>
            </p:cNvSpPr>
            <p:nvPr/>
          </p:nvSpPr>
          <p:spPr bwMode="auto">
            <a:xfrm>
              <a:off x="3168" y="3888"/>
              <a:ext cx="912" cy="0"/>
            </a:xfrm>
            <a:prstGeom prst="line">
              <a:avLst/>
            </a:prstGeom>
            <a:noFill/>
            <a:ln w="12700" cap="sq">
              <a:solidFill>
                <a:schemeClr val="tx1"/>
              </a:solidFill>
              <a:round/>
              <a:headEnd/>
              <a:tailEnd/>
            </a:ln>
          </p:spPr>
          <p:txBody>
            <a:bodyPr wrap="none" anchor="ctr"/>
            <a:lstStyle/>
            <a:p>
              <a:endParaRPr lang="en-US"/>
            </a:p>
          </p:txBody>
        </p:sp>
        <p:sp>
          <p:nvSpPr>
            <p:cNvPr id="22544" name="Line 79"/>
            <p:cNvSpPr>
              <a:spLocks noChangeShapeType="1"/>
            </p:cNvSpPr>
            <p:nvPr/>
          </p:nvSpPr>
          <p:spPr bwMode="auto">
            <a:xfrm>
              <a:off x="3168" y="4128"/>
              <a:ext cx="912" cy="0"/>
            </a:xfrm>
            <a:prstGeom prst="line">
              <a:avLst/>
            </a:prstGeom>
            <a:noFill/>
            <a:ln w="12700" cap="sq">
              <a:solidFill>
                <a:schemeClr val="tx1"/>
              </a:solidFill>
              <a:round/>
              <a:headEnd/>
              <a:tailEnd/>
            </a:ln>
          </p:spPr>
          <p:txBody>
            <a:bodyPr wrap="none" anchor="ctr"/>
            <a:lstStyle/>
            <a:p>
              <a:endParaRPr lang="en-US"/>
            </a:p>
          </p:txBody>
        </p:sp>
        <p:sp>
          <p:nvSpPr>
            <p:cNvPr id="22545" name="Line 80"/>
            <p:cNvSpPr>
              <a:spLocks noChangeShapeType="1"/>
            </p:cNvSpPr>
            <p:nvPr/>
          </p:nvSpPr>
          <p:spPr bwMode="auto">
            <a:xfrm>
              <a:off x="3168" y="3888"/>
              <a:ext cx="0" cy="240"/>
            </a:xfrm>
            <a:prstGeom prst="line">
              <a:avLst/>
            </a:prstGeom>
            <a:noFill/>
            <a:ln w="12700" cap="sq">
              <a:solidFill>
                <a:schemeClr val="tx1"/>
              </a:solidFill>
              <a:round/>
              <a:headEnd/>
              <a:tailEnd/>
            </a:ln>
          </p:spPr>
          <p:txBody>
            <a:bodyPr wrap="none" anchor="ctr"/>
            <a:lstStyle/>
            <a:p>
              <a:endParaRPr lang="en-US"/>
            </a:p>
          </p:txBody>
        </p:sp>
        <p:sp>
          <p:nvSpPr>
            <p:cNvPr id="22546" name="Line 81"/>
            <p:cNvSpPr>
              <a:spLocks noChangeShapeType="1"/>
            </p:cNvSpPr>
            <p:nvPr/>
          </p:nvSpPr>
          <p:spPr bwMode="auto">
            <a:xfrm>
              <a:off x="4080" y="3888"/>
              <a:ext cx="0" cy="240"/>
            </a:xfrm>
            <a:prstGeom prst="line">
              <a:avLst/>
            </a:prstGeom>
            <a:noFill/>
            <a:ln w="12700" cap="sq">
              <a:solidFill>
                <a:schemeClr val="tx1"/>
              </a:solidFill>
              <a:round/>
              <a:headEnd/>
              <a:tailEnd/>
            </a:ln>
          </p:spPr>
          <p:txBody>
            <a:bodyPr wrap="none" anchor="ctr"/>
            <a:lstStyle/>
            <a:p>
              <a:endParaRPr lang="en-US"/>
            </a:p>
          </p:txBody>
        </p:sp>
      </p:grpSp>
      <p:grpSp>
        <p:nvGrpSpPr>
          <p:cNvPr id="22536" name="Group 82"/>
          <p:cNvGrpSpPr>
            <a:grpSpLocks/>
          </p:cNvGrpSpPr>
          <p:nvPr/>
        </p:nvGrpSpPr>
        <p:grpSpPr bwMode="auto">
          <a:xfrm>
            <a:off x="6877050" y="5805488"/>
            <a:ext cx="1371600" cy="381000"/>
            <a:chOff x="4272" y="3888"/>
            <a:chExt cx="864" cy="240"/>
          </a:xfrm>
        </p:grpSpPr>
        <p:sp>
          <p:nvSpPr>
            <p:cNvPr id="22537" name="Rectangle 83"/>
            <p:cNvSpPr>
              <a:spLocks noChangeArrowheads="1"/>
            </p:cNvSpPr>
            <p:nvPr/>
          </p:nvSpPr>
          <p:spPr bwMode="auto">
            <a:xfrm>
              <a:off x="4272" y="3888"/>
              <a:ext cx="864" cy="240"/>
            </a:xfrm>
            <a:prstGeom prst="rect">
              <a:avLst/>
            </a:prstGeom>
            <a:noFill/>
            <a:ln w="9525">
              <a:noFill/>
              <a:miter lim="800000"/>
              <a:headEnd/>
              <a:tailEnd/>
            </a:ln>
          </p:spPr>
          <p:txBody>
            <a:bodyPr/>
            <a:lstStyle/>
            <a:p>
              <a:pPr eaLnBrk="0" hangingPunct="0">
                <a:spcBef>
                  <a:spcPct val="20000"/>
                </a:spcBef>
                <a:buClr>
                  <a:schemeClr val="accent1"/>
                </a:buClr>
                <a:buFont typeface="Wingdings" pitchFamily="2" charset="2"/>
                <a:buNone/>
              </a:pPr>
              <a:r>
                <a:rPr lang="de-DE" sz="1400" b="1">
                  <a:solidFill>
                    <a:srgbClr val="FF9900"/>
                  </a:solidFill>
                </a:rPr>
                <a:t>Ballard 2001</a:t>
              </a:r>
            </a:p>
          </p:txBody>
        </p:sp>
        <p:sp>
          <p:nvSpPr>
            <p:cNvPr id="22538" name="Line 84"/>
            <p:cNvSpPr>
              <a:spLocks noChangeShapeType="1"/>
            </p:cNvSpPr>
            <p:nvPr/>
          </p:nvSpPr>
          <p:spPr bwMode="auto">
            <a:xfrm>
              <a:off x="4272" y="3888"/>
              <a:ext cx="864" cy="0"/>
            </a:xfrm>
            <a:prstGeom prst="line">
              <a:avLst/>
            </a:prstGeom>
            <a:noFill/>
            <a:ln w="12700" cap="sq">
              <a:solidFill>
                <a:schemeClr val="tx1"/>
              </a:solidFill>
              <a:round/>
              <a:headEnd/>
              <a:tailEnd/>
            </a:ln>
          </p:spPr>
          <p:txBody>
            <a:bodyPr wrap="none" anchor="ctr"/>
            <a:lstStyle/>
            <a:p>
              <a:endParaRPr lang="en-US"/>
            </a:p>
          </p:txBody>
        </p:sp>
        <p:sp>
          <p:nvSpPr>
            <p:cNvPr id="22539" name="Line 85"/>
            <p:cNvSpPr>
              <a:spLocks noChangeShapeType="1"/>
            </p:cNvSpPr>
            <p:nvPr/>
          </p:nvSpPr>
          <p:spPr bwMode="auto">
            <a:xfrm>
              <a:off x="4272" y="4128"/>
              <a:ext cx="864" cy="0"/>
            </a:xfrm>
            <a:prstGeom prst="line">
              <a:avLst/>
            </a:prstGeom>
            <a:noFill/>
            <a:ln w="12700" cap="sq">
              <a:solidFill>
                <a:schemeClr val="tx1"/>
              </a:solidFill>
              <a:round/>
              <a:headEnd/>
              <a:tailEnd/>
            </a:ln>
          </p:spPr>
          <p:txBody>
            <a:bodyPr wrap="none" anchor="ctr"/>
            <a:lstStyle/>
            <a:p>
              <a:endParaRPr lang="en-US"/>
            </a:p>
          </p:txBody>
        </p:sp>
        <p:sp>
          <p:nvSpPr>
            <p:cNvPr id="22540" name="Line 86"/>
            <p:cNvSpPr>
              <a:spLocks noChangeShapeType="1"/>
            </p:cNvSpPr>
            <p:nvPr/>
          </p:nvSpPr>
          <p:spPr bwMode="auto">
            <a:xfrm>
              <a:off x="4272" y="3888"/>
              <a:ext cx="0" cy="240"/>
            </a:xfrm>
            <a:prstGeom prst="line">
              <a:avLst/>
            </a:prstGeom>
            <a:noFill/>
            <a:ln w="12700" cap="sq">
              <a:solidFill>
                <a:schemeClr val="tx1"/>
              </a:solidFill>
              <a:round/>
              <a:headEnd/>
              <a:tailEnd/>
            </a:ln>
          </p:spPr>
          <p:txBody>
            <a:bodyPr wrap="none" anchor="ctr"/>
            <a:lstStyle/>
            <a:p>
              <a:endParaRPr lang="en-US"/>
            </a:p>
          </p:txBody>
        </p:sp>
        <p:sp>
          <p:nvSpPr>
            <p:cNvPr id="22541" name="Line 87"/>
            <p:cNvSpPr>
              <a:spLocks noChangeShapeType="1"/>
            </p:cNvSpPr>
            <p:nvPr/>
          </p:nvSpPr>
          <p:spPr bwMode="auto">
            <a:xfrm>
              <a:off x="5136" y="3888"/>
              <a:ext cx="0" cy="240"/>
            </a:xfrm>
            <a:prstGeom prst="line">
              <a:avLst/>
            </a:prstGeom>
            <a:noFill/>
            <a:ln w="12700" cap="sq">
              <a:solidFill>
                <a:schemeClr val="tx1"/>
              </a:solidFill>
              <a:round/>
              <a:headEnd/>
              <a:tailEnd/>
            </a:ln>
          </p:spPr>
          <p:txBody>
            <a:bodyPr wrap="none" anchor="ctr"/>
            <a:lstStyle/>
            <a:p>
              <a:endParaRPr lang="en-US"/>
            </a:p>
          </p:txBody>
        </p:sp>
      </p:gr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de-AT" sz="2800" smtClean="0">
                <a:effectLst/>
              </a:rPr>
              <a:t>Demenz &amp; PH Aufnahme…</a:t>
            </a:r>
            <a:br>
              <a:rPr lang="de-AT" sz="2800" smtClean="0">
                <a:effectLst/>
              </a:rPr>
            </a:br>
            <a:r>
              <a:rPr lang="de-AT" sz="1800" b="0" smtClean="0">
                <a:solidFill>
                  <a:schemeClr val="tx1"/>
                </a:solidFill>
                <a:effectLst/>
              </a:rPr>
              <a:t>( Riedel-Heller S et al.Psychiatr.Praxis 2010)</a:t>
            </a:r>
          </a:p>
        </p:txBody>
      </p:sp>
      <p:sp>
        <p:nvSpPr>
          <p:cNvPr id="23554" name="Rectangle 3"/>
          <p:cNvSpPr>
            <a:spLocks noGrp="1" noChangeArrowheads="1"/>
          </p:cNvSpPr>
          <p:nvPr>
            <p:ph type="body" idx="1"/>
          </p:nvPr>
        </p:nvSpPr>
        <p:spPr/>
        <p:txBody>
          <a:bodyPr/>
          <a:lstStyle/>
          <a:p>
            <a:r>
              <a:rPr lang="de-AT" smtClean="0"/>
              <a:t>Demenzerkrankungen spielen zentrale Rolle</a:t>
            </a:r>
          </a:p>
          <a:p>
            <a:r>
              <a:rPr lang="de-AT" smtClean="0"/>
              <a:t>Verhaltens- und psychische Symptome ganz besonders starker Prädiktor</a:t>
            </a:r>
          </a:p>
          <a:p>
            <a:r>
              <a:rPr lang="de-AT" smtClean="0"/>
              <a:t>Genauso wie prämorbide Beziehungsmuster</a:t>
            </a:r>
          </a:p>
          <a:p>
            <a:r>
              <a:rPr lang="de-AT" smtClean="0"/>
              <a:t>Leipziger Langzeitstudie mit n = 1027 (Neuroepidemiology 2008) </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de-AT" sz="2800" smtClean="0">
                <a:effectLst/>
              </a:rPr>
              <a:t>BPSD in der Primärversorgung…</a:t>
            </a:r>
            <a:br>
              <a:rPr lang="de-AT" sz="2800" smtClean="0">
                <a:effectLst/>
              </a:rPr>
            </a:br>
            <a:r>
              <a:rPr lang="de-AT" sz="2000" b="0" smtClean="0">
                <a:solidFill>
                  <a:schemeClr val="tx1"/>
                </a:solidFill>
                <a:effectLst/>
              </a:rPr>
              <a:t>(Wettstein , Ch Med.Forum 2004)</a:t>
            </a:r>
          </a:p>
        </p:txBody>
      </p:sp>
      <p:sp>
        <p:nvSpPr>
          <p:cNvPr id="24578" name="Rectangle 3"/>
          <p:cNvSpPr>
            <a:spLocks noGrp="1" noChangeArrowheads="1"/>
          </p:cNvSpPr>
          <p:nvPr>
            <p:ph type="body" idx="1"/>
          </p:nvPr>
        </p:nvSpPr>
        <p:spPr/>
        <p:txBody>
          <a:bodyPr/>
          <a:lstStyle/>
          <a:p>
            <a:pPr>
              <a:lnSpc>
                <a:spcPct val="80000"/>
              </a:lnSpc>
            </a:pPr>
            <a:r>
              <a:rPr lang="de-AT" sz="2400" smtClean="0"/>
              <a:t>774 PatientInnen, 56 % PH, 12 % allein Altersdurchschnitt  81 a</a:t>
            </a:r>
          </a:p>
          <a:p>
            <a:pPr>
              <a:lnSpc>
                <a:spcPct val="80000"/>
              </a:lnSpc>
            </a:pPr>
            <a:r>
              <a:rPr lang="de-AT" sz="2400" smtClean="0"/>
              <a:t>179 PrimärversorgerInnen</a:t>
            </a:r>
          </a:p>
          <a:p>
            <a:pPr>
              <a:lnSpc>
                <a:spcPct val="80000"/>
              </a:lnSpc>
            </a:pPr>
            <a:endParaRPr lang="de-AT" sz="2400" smtClean="0"/>
          </a:p>
          <a:p>
            <a:pPr>
              <a:lnSpc>
                <a:spcPct val="80000"/>
              </a:lnSpc>
            </a:pPr>
            <a:r>
              <a:rPr lang="de-AT" sz="2400" smtClean="0">
                <a:solidFill>
                  <a:srgbClr val="FF6600"/>
                </a:solidFill>
              </a:rPr>
              <a:t>Agitation 60,5 %</a:t>
            </a:r>
          </a:p>
          <a:p>
            <a:pPr>
              <a:lnSpc>
                <a:spcPct val="80000"/>
              </a:lnSpc>
            </a:pPr>
            <a:r>
              <a:rPr lang="de-AT" sz="2400" smtClean="0"/>
              <a:t>Angst 40 %</a:t>
            </a:r>
          </a:p>
          <a:p>
            <a:pPr>
              <a:lnSpc>
                <a:spcPct val="80000"/>
              </a:lnSpc>
            </a:pPr>
            <a:r>
              <a:rPr lang="de-AT" sz="2400" smtClean="0"/>
              <a:t>Repetitives Fragen 29,8 %</a:t>
            </a:r>
          </a:p>
          <a:p>
            <a:pPr>
              <a:lnSpc>
                <a:spcPct val="80000"/>
              </a:lnSpc>
            </a:pPr>
            <a:r>
              <a:rPr lang="de-AT" sz="2400" smtClean="0"/>
              <a:t>Halluzinationen 15,5 %</a:t>
            </a:r>
          </a:p>
          <a:p>
            <a:pPr>
              <a:lnSpc>
                <a:spcPct val="80000"/>
              </a:lnSpc>
            </a:pPr>
            <a:r>
              <a:rPr lang="de-AT" sz="2400" smtClean="0"/>
              <a:t>Physische Aggression 15 %</a:t>
            </a:r>
          </a:p>
          <a:p>
            <a:pPr>
              <a:lnSpc>
                <a:spcPct val="80000"/>
              </a:lnSpc>
            </a:pPr>
            <a:endParaRPr lang="de-AT" sz="2400" smtClean="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152400"/>
            <a:ext cx="7772400" cy="549275"/>
          </a:xfrm>
        </p:spPr>
        <p:txBody>
          <a:bodyPr/>
          <a:lstStyle/>
          <a:p>
            <a:r>
              <a:rPr lang="de-DE" smtClean="0">
                <a:solidFill>
                  <a:srgbClr val="FF9933"/>
                </a:solidFill>
                <a:effectLst/>
              </a:rPr>
              <a:t>DEMENZ - SYMPTOME</a:t>
            </a:r>
            <a:endParaRPr lang="de-AT" smtClean="0">
              <a:solidFill>
                <a:srgbClr val="FF9933"/>
              </a:solidFill>
              <a:effectLst/>
            </a:endParaRPr>
          </a:p>
        </p:txBody>
      </p:sp>
      <p:sp>
        <p:nvSpPr>
          <p:cNvPr id="25602" name="Rectangle 3"/>
          <p:cNvSpPr>
            <a:spLocks noGrp="1" noChangeArrowheads="1"/>
          </p:cNvSpPr>
          <p:nvPr>
            <p:ph type="body" idx="1"/>
          </p:nvPr>
        </p:nvSpPr>
        <p:spPr>
          <a:xfrm>
            <a:off x="1547813" y="1125538"/>
            <a:ext cx="7772400" cy="1828800"/>
          </a:xfrm>
        </p:spPr>
        <p:txBody>
          <a:bodyPr/>
          <a:lstStyle/>
          <a:p>
            <a:pPr indent="-576263">
              <a:lnSpc>
                <a:spcPct val="75000"/>
              </a:lnSpc>
              <a:buClr>
                <a:srgbClr val="FF3399"/>
              </a:buClr>
              <a:buSzPct val="125000"/>
              <a:buFont typeface="Wingdings" pitchFamily="2" charset="2"/>
              <a:buNone/>
              <a:tabLst/>
            </a:pPr>
            <a:r>
              <a:rPr lang="de-DE" b="1" smtClean="0"/>
              <a:t>1.	Kognitive Symptome</a:t>
            </a:r>
          </a:p>
          <a:p>
            <a:pPr indent="-576263">
              <a:lnSpc>
                <a:spcPct val="75000"/>
              </a:lnSpc>
              <a:buClr>
                <a:srgbClr val="FF3399"/>
              </a:buClr>
              <a:buSzPct val="125000"/>
              <a:buFont typeface="Wingdings" pitchFamily="2" charset="2"/>
              <a:buNone/>
              <a:tabLst/>
            </a:pPr>
            <a:r>
              <a:rPr lang="de-DE" b="1" smtClean="0"/>
              <a:t>	Amnesie, Aphasie, Apraxie, Agnosie</a:t>
            </a:r>
          </a:p>
          <a:p>
            <a:pPr indent="-576263">
              <a:lnSpc>
                <a:spcPct val="90000"/>
              </a:lnSpc>
              <a:buClr>
                <a:srgbClr val="FF3399"/>
              </a:buClr>
              <a:buSzPct val="125000"/>
              <a:buFont typeface="Wingdings" pitchFamily="2" charset="2"/>
              <a:buNone/>
              <a:tabLst/>
            </a:pPr>
            <a:r>
              <a:rPr lang="de-DE" b="1" smtClean="0"/>
              <a:t>2.   ADL</a:t>
            </a:r>
          </a:p>
          <a:p>
            <a:pPr indent="-576263">
              <a:lnSpc>
                <a:spcPct val="90000"/>
              </a:lnSpc>
              <a:buClr>
                <a:srgbClr val="FF3399"/>
              </a:buClr>
              <a:buSzPct val="125000"/>
              <a:buFont typeface="Wingdings" pitchFamily="2" charset="2"/>
              <a:buNone/>
              <a:tabLst/>
            </a:pPr>
            <a:r>
              <a:rPr lang="de-AT" b="1" smtClean="0"/>
              <a:t>                  3. BPSD</a:t>
            </a:r>
          </a:p>
        </p:txBody>
      </p:sp>
      <p:sp>
        <p:nvSpPr>
          <p:cNvPr id="25603" name="Text Box 4"/>
          <p:cNvSpPr txBox="1">
            <a:spLocks noChangeArrowheads="1"/>
          </p:cNvSpPr>
          <p:nvPr/>
        </p:nvSpPr>
        <p:spPr bwMode="auto">
          <a:xfrm>
            <a:off x="611188" y="3114675"/>
            <a:ext cx="3886200" cy="3200400"/>
          </a:xfrm>
          <a:prstGeom prst="rect">
            <a:avLst/>
          </a:prstGeom>
          <a:noFill/>
          <a:ln w="9525">
            <a:noFill/>
            <a:miter lim="800000"/>
            <a:headEnd/>
            <a:tailEnd/>
          </a:ln>
        </p:spPr>
        <p:txBody>
          <a:bodyPr>
            <a:spAutoFit/>
          </a:bodyPr>
          <a:lstStyle/>
          <a:p>
            <a:pPr marL="287338" indent="-287338">
              <a:spcBef>
                <a:spcPct val="50000"/>
              </a:spcBef>
            </a:pPr>
            <a:r>
              <a:rPr lang="de-DE" sz="2400" b="1" u="sng">
                <a:latin typeface="Times New Roman" pitchFamily="18" charset="0"/>
              </a:rPr>
              <a:t>Psychopathologische S.</a:t>
            </a:r>
          </a:p>
          <a:p>
            <a:pPr marL="287338" indent="-287338">
              <a:spcBef>
                <a:spcPct val="50000"/>
              </a:spcBef>
              <a:buClr>
                <a:srgbClr val="FF3399"/>
              </a:buClr>
              <a:buSzPct val="125000"/>
              <a:buFontTx/>
              <a:buChar char="•"/>
            </a:pPr>
            <a:r>
              <a:rPr lang="de-DE" sz="2000">
                <a:latin typeface="Times New Roman" pitchFamily="18" charset="0"/>
              </a:rPr>
              <a:t>Depression,Apathie</a:t>
            </a:r>
          </a:p>
          <a:p>
            <a:pPr marL="287338" indent="-287338">
              <a:spcBef>
                <a:spcPct val="50000"/>
              </a:spcBef>
              <a:buClr>
                <a:srgbClr val="FF3399"/>
              </a:buClr>
              <a:buSzPct val="125000"/>
              <a:buFontTx/>
              <a:buChar char="•"/>
            </a:pPr>
            <a:r>
              <a:rPr lang="de-DE" sz="2000">
                <a:latin typeface="Times New Roman" pitchFamily="18" charset="0"/>
              </a:rPr>
              <a:t>Wahn</a:t>
            </a:r>
          </a:p>
          <a:p>
            <a:pPr marL="287338" indent="-287338">
              <a:spcBef>
                <a:spcPct val="50000"/>
              </a:spcBef>
              <a:buClr>
                <a:srgbClr val="FF3399"/>
              </a:buClr>
              <a:buSzPct val="125000"/>
              <a:buFontTx/>
              <a:buChar char="•"/>
            </a:pPr>
            <a:r>
              <a:rPr lang="de-DE" sz="2000">
                <a:latin typeface="Times New Roman" pitchFamily="18" charset="0"/>
              </a:rPr>
              <a:t>Verkennungen</a:t>
            </a:r>
          </a:p>
          <a:p>
            <a:pPr marL="287338" indent="-287338">
              <a:spcBef>
                <a:spcPct val="50000"/>
              </a:spcBef>
              <a:buClr>
                <a:srgbClr val="FF3399"/>
              </a:buClr>
              <a:buSzPct val="125000"/>
              <a:buFontTx/>
              <a:buChar char="•"/>
            </a:pPr>
            <a:r>
              <a:rPr lang="de-DE" sz="2000">
                <a:latin typeface="Times New Roman" pitchFamily="18" charset="0"/>
              </a:rPr>
              <a:t>Halluzinationen</a:t>
            </a:r>
          </a:p>
          <a:p>
            <a:pPr marL="287338" indent="-287338">
              <a:spcBef>
                <a:spcPct val="50000"/>
              </a:spcBef>
              <a:buClr>
                <a:srgbClr val="FF3399"/>
              </a:buClr>
              <a:buSzPct val="125000"/>
              <a:buFontTx/>
              <a:buChar char="•"/>
            </a:pPr>
            <a:r>
              <a:rPr lang="de-DE" sz="2000">
                <a:latin typeface="Times New Roman" pitchFamily="18" charset="0"/>
              </a:rPr>
              <a:t>Angst/Panik</a:t>
            </a:r>
          </a:p>
          <a:p>
            <a:pPr marL="287338" indent="-287338">
              <a:spcBef>
                <a:spcPct val="50000"/>
              </a:spcBef>
              <a:buClr>
                <a:srgbClr val="FF3399"/>
              </a:buClr>
              <a:buSzPct val="125000"/>
              <a:buFontTx/>
              <a:buChar char="•"/>
            </a:pPr>
            <a:r>
              <a:rPr lang="de-DE" sz="2000">
                <a:latin typeface="Times New Roman" pitchFamily="18" charset="0"/>
              </a:rPr>
              <a:t>Schlafstörungen</a:t>
            </a:r>
            <a:endParaRPr lang="de-AT" sz="2000">
              <a:latin typeface="Times New Roman" pitchFamily="18" charset="0"/>
            </a:endParaRPr>
          </a:p>
        </p:txBody>
      </p:sp>
      <p:sp>
        <p:nvSpPr>
          <p:cNvPr id="25604" name="Text Box 5"/>
          <p:cNvSpPr txBox="1">
            <a:spLocks noChangeArrowheads="1"/>
          </p:cNvSpPr>
          <p:nvPr/>
        </p:nvSpPr>
        <p:spPr bwMode="auto">
          <a:xfrm>
            <a:off x="4724400" y="3200400"/>
            <a:ext cx="4114800" cy="457200"/>
          </a:xfrm>
          <a:prstGeom prst="rect">
            <a:avLst/>
          </a:prstGeom>
          <a:noFill/>
          <a:ln w="9525">
            <a:noFill/>
            <a:miter lim="800000"/>
            <a:headEnd/>
            <a:tailEnd/>
          </a:ln>
        </p:spPr>
        <p:txBody>
          <a:bodyPr>
            <a:spAutoFit/>
          </a:bodyPr>
          <a:lstStyle/>
          <a:p>
            <a:endParaRPr lang="de-AT" sz="2400">
              <a:latin typeface="Times New Roman" pitchFamily="18" charset="0"/>
            </a:endParaRPr>
          </a:p>
        </p:txBody>
      </p:sp>
      <p:sp>
        <p:nvSpPr>
          <p:cNvPr id="25605" name="Text Box 6"/>
          <p:cNvSpPr txBox="1">
            <a:spLocks noChangeArrowheads="1"/>
          </p:cNvSpPr>
          <p:nvPr/>
        </p:nvSpPr>
        <p:spPr bwMode="auto">
          <a:xfrm>
            <a:off x="4427538" y="3141663"/>
            <a:ext cx="3962400" cy="3743325"/>
          </a:xfrm>
          <a:prstGeom prst="rect">
            <a:avLst/>
          </a:prstGeom>
          <a:noFill/>
          <a:ln w="9525">
            <a:noFill/>
            <a:miter lim="800000"/>
            <a:headEnd/>
            <a:tailEnd/>
          </a:ln>
        </p:spPr>
        <p:txBody>
          <a:bodyPr>
            <a:spAutoFit/>
          </a:bodyPr>
          <a:lstStyle/>
          <a:p>
            <a:pPr marL="287338" indent="-287338">
              <a:spcBef>
                <a:spcPct val="50000"/>
              </a:spcBef>
            </a:pPr>
            <a:r>
              <a:rPr lang="de-DE" sz="2400" b="1" u="sng">
                <a:latin typeface="Times New Roman" pitchFamily="18" charset="0"/>
              </a:rPr>
              <a:t>Verhaltensstörungen</a:t>
            </a:r>
            <a:endParaRPr lang="de-DE" sz="2400">
              <a:latin typeface="Times New Roman" pitchFamily="18" charset="0"/>
            </a:endParaRPr>
          </a:p>
          <a:p>
            <a:pPr marL="287338" indent="-287338">
              <a:spcBef>
                <a:spcPct val="50000"/>
              </a:spcBef>
              <a:buClr>
                <a:srgbClr val="FF3399"/>
              </a:buClr>
              <a:buSzPct val="125000"/>
              <a:buFontTx/>
              <a:buChar char="•"/>
            </a:pPr>
            <a:r>
              <a:rPr lang="de-DE" sz="2400">
                <a:latin typeface="Times New Roman" pitchFamily="18" charset="0"/>
              </a:rPr>
              <a:t>Aggression, </a:t>
            </a:r>
            <a:r>
              <a:rPr lang="de-DE" sz="2400" b="1">
                <a:latin typeface="Times New Roman" pitchFamily="18" charset="0"/>
              </a:rPr>
              <a:t>Agitation</a:t>
            </a:r>
          </a:p>
          <a:p>
            <a:pPr marL="287338" indent="-287338">
              <a:spcBef>
                <a:spcPct val="50000"/>
              </a:spcBef>
              <a:buClr>
                <a:srgbClr val="FF3399"/>
              </a:buClr>
              <a:buSzPct val="125000"/>
              <a:buFontTx/>
              <a:buChar char="•"/>
            </a:pPr>
            <a:r>
              <a:rPr lang="de-DE" sz="2400">
                <a:latin typeface="Times New Roman" pitchFamily="18" charset="0"/>
              </a:rPr>
              <a:t>Feindseligkeit</a:t>
            </a:r>
          </a:p>
          <a:p>
            <a:pPr marL="287338" indent="-287338">
              <a:spcBef>
                <a:spcPct val="50000"/>
              </a:spcBef>
              <a:buClr>
                <a:srgbClr val="FF3399"/>
              </a:buClr>
              <a:buSzPct val="125000"/>
              <a:buFontTx/>
              <a:buChar char="•"/>
            </a:pPr>
            <a:r>
              <a:rPr lang="de-AT" sz="2400">
                <a:latin typeface="Times New Roman" pitchFamily="18" charset="0"/>
              </a:rPr>
              <a:t>Vergröberung</a:t>
            </a:r>
          </a:p>
          <a:p>
            <a:pPr marL="287338" indent="-287338">
              <a:spcBef>
                <a:spcPct val="50000"/>
              </a:spcBef>
              <a:buClr>
                <a:srgbClr val="FF3399"/>
              </a:buClr>
              <a:buSzPct val="125000"/>
              <a:buFontTx/>
              <a:buChar char="•"/>
            </a:pPr>
            <a:r>
              <a:rPr lang="de-AT" sz="2400">
                <a:latin typeface="Times New Roman" pitchFamily="18" charset="0"/>
              </a:rPr>
              <a:t>Distanzlosigkeit</a:t>
            </a:r>
          </a:p>
          <a:p>
            <a:pPr marL="287338" indent="-287338">
              <a:spcBef>
                <a:spcPct val="50000"/>
              </a:spcBef>
              <a:buClr>
                <a:srgbClr val="FF3399"/>
              </a:buClr>
              <a:buSzPct val="125000"/>
              <a:buFontTx/>
              <a:buChar char="•"/>
            </a:pPr>
            <a:r>
              <a:rPr lang="de-AT" sz="2400">
                <a:latin typeface="Times New Roman" pitchFamily="18" charset="0"/>
              </a:rPr>
              <a:t>…</a:t>
            </a:r>
          </a:p>
          <a:p>
            <a:pPr marL="287338" indent="-287338">
              <a:spcBef>
                <a:spcPct val="50000"/>
              </a:spcBef>
              <a:buClr>
                <a:srgbClr val="FF3399"/>
              </a:buClr>
              <a:buSzPct val="125000"/>
            </a:pPr>
            <a:endParaRPr lang="de-AT" sz="2400">
              <a:latin typeface="Times New Roman" pitchFamily="18" charset="0"/>
            </a:endParaRPr>
          </a:p>
        </p:txBody>
      </p:sp>
      <p:sp>
        <p:nvSpPr>
          <p:cNvPr id="25606" name="Line 7"/>
          <p:cNvSpPr>
            <a:spLocks noChangeShapeType="1"/>
          </p:cNvSpPr>
          <p:nvPr/>
        </p:nvSpPr>
        <p:spPr bwMode="auto">
          <a:xfrm flipH="1">
            <a:off x="2771775" y="2636838"/>
            <a:ext cx="381000" cy="457200"/>
          </a:xfrm>
          <a:prstGeom prst="line">
            <a:avLst/>
          </a:prstGeom>
          <a:noFill/>
          <a:ln w="31750">
            <a:solidFill>
              <a:srgbClr val="FF3399"/>
            </a:solidFill>
            <a:round/>
            <a:headEnd/>
            <a:tailEnd type="triangle" w="med" len="med"/>
          </a:ln>
        </p:spPr>
        <p:txBody>
          <a:bodyPr lIns="180000" tIns="90000" bIns="90000"/>
          <a:lstStyle/>
          <a:p>
            <a:endParaRPr lang="en-US"/>
          </a:p>
        </p:txBody>
      </p:sp>
      <p:sp>
        <p:nvSpPr>
          <p:cNvPr id="25607" name="Line 8"/>
          <p:cNvSpPr>
            <a:spLocks noChangeShapeType="1"/>
          </p:cNvSpPr>
          <p:nvPr/>
        </p:nvSpPr>
        <p:spPr bwMode="auto">
          <a:xfrm rot="16589783" flipH="1">
            <a:off x="4897438" y="2598738"/>
            <a:ext cx="381000" cy="457200"/>
          </a:xfrm>
          <a:prstGeom prst="line">
            <a:avLst/>
          </a:prstGeom>
          <a:noFill/>
          <a:ln w="31750">
            <a:solidFill>
              <a:srgbClr val="FF3399"/>
            </a:solidFill>
            <a:round/>
            <a:headEnd/>
            <a:tailEnd type="triangle" w="med" len="med"/>
          </a:ln>
        </p:spPr>
        <p:txBody>
          <a:bodyPr lIns="180000" tIns="90000" bIns="90000"/>
          <a:lstStyle/>
          <a:p>
            <a:endParaRPr lang="en-US"/>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0" y="304800"/>
            <a:ext cx="9220200" cy="1295400"/>
          </a:xfrm>
          <a:prstGeom prst="rect">
            <a:avLst/>
          </a:prstGeom>
          <a:solidFill>
            <a:schemeClr val="bg1"/>
          </a:solidFill>
          <a:ln w="9525">
            <a:noFill/>
            <a:miter lim="800000"/>
            <a:headEnd/>
            <a:tailEnd/>
          </a:ln>
          <a:effectLst/>
        </p:spPr>
        <p:txBody>
          <a:bodyPr anchor="ctr"/>
          <a:lstStyle/>
          <a:p>
            <a:pPr eaLnBrk="0" hangingPunct="0">
              <a:defRPr/>
            </a:pPr>
            <a:r>
              <a:rPr lang="de-AT" sz="3200" b="1">
                <a:solidFill>
                  <a:srgbClr val="FF9900"/>
                </a:solidFill>
                <a:effectLst>
                  <a:outerShdw blurRad="38100" dist="38100" dir="2700000" algn="tl">
                    <a:srgbClr val="C0C0C0"/>
                  </a:outerShdw>
                </a:effectLst>
                <a:latin typeface="Times" pitchFamily="18" charset="0"/>
              </a:rPr>
              <a:t>Symptombereiche des typischen DAT</a:t>
            </a:r>
            <a:r>
              <a:rPr lang="de-DE" sz="3200" b="1">
                <a:solidFill>
                  <a:srgbClr val="FF9900"/>
                </a:solidFill>
                <a:effectLst>
                  <a:outerShdw blurRad="38100" dist="38100" dir="2700000" algn="tl">
                    <a:srgbClr val="C0C0C0"/>
                  </a:outerShdw>
                </a:effectLst>
                <a:latin typeface="Times" pitchFamily="18" charset="0"/>
              </a:rPr>
              <a:t>-</a:t>
            </a:r>
            <a:r>
              <a:rPr lang="de-AT" sz="3200" b="1">
                <a:solidFill>
                  <a:srgbClr val="FF9900"/>
                </a:solidFill>
                <a:effectLst>
                  <a:outerShdw blurRad="38100" dist="38100" dir="2700000" algn="tl">
                    <a:srgbClr val="C0C0C0"/>
                  </a:outerShdw>
                </a:effectLst>
                <a:latin typeface="Times" pitchFamily="18" charset="0"/>
              </a:rPr>
              <a:t>Verlaufes</a:t>
            </a:r>
            <a:endParaRPr lang="de-DE" sz="3200" b="1">
              <a:solidFill>
                <a:srgbClr val="FF9900"/>
              </a:solidFill>
              <a:effectLst>
                <a:outerShdw blurRad="38100" dist="38100" dir="2700000" algn="tl">
                  <a:srgbClr val="C0C0C0"/>
                </a:outerShdw>
              </a:effectLst>
              <a:latin typeface="Times" pitchFamily="18" charset="0"/>
            </a:endParaRPr>
          </a:p>
        </p:txBody>
      </p:sp>
      <p:sp>
        <p:nvSpPr>
          <p:cNvPr id="26626" name="Text Box 3"/>
          <p:cNvSpPr txBox="1">
            <a:spLocks noChangeArrowheads="1"/>
          </p:cNvSpPr>
          <p:nvPr/>
        </p:nvSpPr>
        <p:spPr bwMode="auto">
          <a:xfrm>
            <a:off x="2514600" y="2209800"/>
            <a:ext cx="1219200" cy="366713"/>
          </a:xfrm>
          <a:prstGeom prst="rect">
            <a:avLst/>
          </a:prstGeom>
          <a:noFill/>
          <a:ln w="9525">
            <a:noFill/>
            <a:miter lim="800000"/>
            <a:headEnd/>
            <a:tailEnd/>
          </a:ln>
        </p:spPr>
        <p:txBody>
          <a:bodyPr>
            <a:spAutoFit/>
          </a:bodyPr>
          <a:lstStyle/>
          <a:p>
            <a:pPr eaLnBrk="0" hangingPunct="0">
              <a:spcBef>
                <a:spcPct val="50000"/>
              </a:spcBef>
            </a:pPr>
            <a:endParaRPr lang="en-US"/>
          </a:p>
        </p:txBody>
      </p:sp>
      <p:grpSp>
        <p:nvGrpSpPr>
          <p:cNvPr id="26627" name="Group 4"/>
          <p:cNvGrpSpPr>
            <a:grpSpLocks/>
          </p:cNvGrpSpPr>
          <p:nvPr/>
        </p:nvGrpSpPr>
        <p:grpSpPr bwMode="auto">
          <a:xfrm>
            <a:off x="395288" y="2133600"/>
            <a:ext cx="8382000" cy="4202113"/>
            <a:chOff x="144" y="1344"/>
            <a:chExt cx="5472" cy="2730"/>
          </a:xfrm>
        </p:grpSpPr>
        <p:sp>
          <p:nvSpPr>
            <p:cNvPr id="62469" name="Text Box 5"/>
            <p:cNvSpPr txBox="1">
              <a:spLocks noChangeArrowheads="1"/>
            </p:cNvSpPr>
            <p:nvPr/>
          </p:nvSpPr>
          <p:spPr bwMode="auto">
            <a:xfrm>
              <a:off x="3216" y="3286"/>
              <a:ext cx="790" cy="225"/>
            </a:xfrm>
            <a:prstGeom prst="rect">
              <a:avLst/>
            </a:prstGeom>
            <a:noFill/>
            <a:ln w="9525">
              <a:solidFill>
                <a:srgbClr val="CC3300"/>
              </a:solidFill>
              <a:miter lim="800000"/>
              <a:headEnd/>
              <a:tailEnd/>
            </a:ln>
            <a:effectLst/>
          </p:spPr>
          <p:txBody>
            <a:bodyPr>
              <a:spAutoFit/>
            </a:bodyPr>
            <a:lstStyle/>
            <a:p>
              <a:pPr algn="ctr" eaLnBrk="0" hangingPunct="0">
                <a:spcBef>
                  <a:spcPct val="50000"/>
                </a:spcBef>
                <a:defRPr/>
              </a:pPr>
              <a:r>
                <a:rPr lang="de-AT" sz="1600" b="1">
                  <a:solidFill>
                    <a:srgbClr val="CC3300"/>
                  </a:solidFill>
                  <a:effectLst>
                    <a:outerShdw blurRad="38100" dist="38100" dir="2700000" algn="tl">
                      <a:srgbClr val="C0C0C0"/>
                    </a:outerShdw>
                  </a:effectLst>
                </a:rPr>
                <a:t>Verhalten</a:t>
              </a:r>
              <a:endParaRPr lang="de-DE" sz="1600" b="1">
                <a:solidFill>
                  <a:srgbClr val="CC3300"/>
                </a:solidFill>
                <a:effectLst>
                  <a:outerShdw blurRad="38100" dist="38100" dir="2700000" algn="tl">
                    <a:srgbClr val="C0C0C0"/>
                  </a:outerShdw>
                </a:effectLst>
              </a:endParaRPr>
            </a:p>
          </p:txBody>
        </p:sp>
        <p:sp>
          <p:nvSpPr>
            <p:cNvPr id="62470" name="Text Box 6"/>
            <p:cNvSpPr txBox="1">
              <a:spLocks noChangeArrowheads="1"/>
            </p:cNvSpPr>
            <p:nvPr/>
          </p:nvSpPr>
          <p:spPr bwMode="auto">
            <a:xfrm>
              <a:off x="1728" y="1680"/>
              <a:ext cx="819" cy="384"/>
            </a:xfrm>
            <a:prstGeom prst="rect">
              <a:avLst/>
            </a:prstGeom>
            <a:noFill/>
            <a:ln w="9525">
              <a:solidFill>
                <a:srgbClr val="FF00FF"/>
              </a:solidFill>
              <a:miter lim="800000"/>
              <a:headEnd/>
              <a:tailEnd/>
            </a:ln>
            <a:effectLst/>
          </p:spPr>
          <p:txBody>
            <a:bodyPr>
              <a:spAutoFit/>
            </a:bodyPr>
            <a:lstStyle/>
            <a:p>
              <a:pPr algn="ctr" eaLnBrk="0" hangingPunct="0">
                <a:spcBef>
                  <a:spcPct val="50000"/>
                </a:spcBef>
                <a:defRPr/>
              </a:pPr>
              <a:r>
                <a:rPr lang="de-AT" sz="1600" b="1">
                  <a:solidFill>
                    <a:srgbClr val="FF66CC"/>
                  </a:solidFill>
                  <a:effectLst>
                    <a:outerShdw blurRad="38100" dist="38100" dir="2700000" algn="tl">
                      <a:srgbClr val="C0C0C0"/>
                    </a:outerShdw>
                  </a:effectLst>
                </a:rPr>
                <a:t>Kognitive Funktion</a:t>
              </a:r>
              <a:endParaRPr lang="de-DE" sz="1600" b="1">
                <a:solidFill>
                  <a:srgbClr val="FF66CC"/>
                </a:solidFill>
                <a:effectLst>
                  <a:outerShdw blurRad="38100" dist="38100" dir="2700000" algn="tl">
                    <a:srgbClr val="C0C0C0"/>
                  </a:outerShdw>
                </a:effectLst>
              </a:endParaRPr>
            </a:p>
          </p:txBody>
        </p:sp>
        <p:sp>
          <p:nvSpPr>
            <p:cNvPr id="62471" name="Text Box 7"/>
            <p:cNvSpPr txBox="1">
              <a:spLocks noChangeArrowheads="1"/>
            </p:cNvSpPr>
            <p:nvPr/>
          </p:nvSpPr>
          <p:spPr bwMode="auto">
            <a:xfrm>
              <a:off x="4944" y="2086"/>
              <a:ext cx="672" cy="227"/>
            </a:xfrm>
            <a:prstGeom prst="rect">
              <a:avLst/>
            </a:prstGeom>
            <a:noFill/>
            <a:ln w="9525">
              <a:solidFill>
                <a:srgbClr val="FF6600"/>
              </a:solidFill>
              <a:miter lim="800000"/>
              <a:headEnd/>
              <a:tailEnd/>
            </a:ln>
            <a:effectLst/>
          </p:spPr>
          <p:txBody>
            <a:bodyPr>
              <a:spAutoFit/>
            </a:bodyPr>
            <a:lstStyle/>
            <a:p>
              <a:pPr algn="ctr" eaLnBrk="0" hangingPunct="0">
                <a:spcBef>
                  <a:spcPct val="50000"/>
                </a:spcBef>
                <a:defRPr/>
              </a:pPr>
              <a:r>
                <a:rPr lang="de-AT" sz="1600" b="1">
                  <a:solidFill>
                    <a:srgbClr val="FF9933"/>
                  </a:solidFill>
                  <a:effectLst>
                    <a:outerShdw blurRad="38100" dist="38100" dir="2700000" algn="tl">
                      <a:srgbClr val="C0C0C0"/>
                    </a:outerShdw>
                  </a:effectLst>
                </a:rPr>
                <a:t>Motorik</a:t>
              </a:r>
              <a:endParaRPr lang="de-DE" sz="1600" b="1">
                <a:solidFill>
                  <a:srgbClr val="FF9933"/>
                </a:solidFill>
                <a:effectLst>
                  <a:outerShdw blurRad="38100" dist="38100" dir="2700000" algn="tl">
                    <a:srgbClr val="C0C0C0"/>
                  </a:outerShdw>
                </a:effectLst>
              </a:endParaRPr>
            </a:p>
          </p:txBody>
        </p:sp>
        <p:sp>
          <p:nvSpPr>
            <p:cNvPr id="26632" name="Freeform 8"/>
            <p:cNvSpPr>
              <a:spLocks/>
            </p:cNvSpPr>
            <p:nvPr/>
          </p:nvSpPr>
          <p:spPr bwMode="auto">
            <a:xfrm>
              <a:off x="660" y="3014"/>
              <a:ext cx="1334" cy="787"/>
            </a:xfrm>
            <a:custGeom>
              <a:avLst/>
              <a:gdLst>
                <a:gd name="T0" fmla="*/ 0 w 816"/>
                <a:gd name="T1" fmla="*/ 806 h 768"/>
                <a:gd name="T2" fmla="*/ 1154 w 816"/>
                <a:gd name="T3" fmla="*/ 0 h 768"/>
                <a:gd name="T4" fmla="*/ 2181 w 816"/>
                <a:gd name="T5" fmla="*/ 806 h 768"/>
                <a:gd name="T6" fmla="*/ 0 60000 65536"/>
                <a:gd name="T7" fmla="*/ 0 60000 65536"/>
                <a:gd name="T8" fmla="*/ 0 60000 65536"/>
                <a:gd name="T9" fmla="*/ 0 w 816"/>
                <a:gd name="T10" fmla="*/ 0 h 768"/>
                <a:gd name="T11" fmla="*/ 816 w 816"/>
                <a:gd name="T12" fmla="*/ 768 h 768"/>
              </a:gdLst>
              <a:ahLst/>
              <a:cxnLst>
                <a:cxn ang="T6">
                  <a:pos x="T0" y="T1"/>
                </a:cxn>
                <a:cxn ang="T7">
                  <a:pos x="T2" y="T3"/>
                </a:cxn>
                <a:cxn ang="T8">
                  <a:pos x="T4" y="T5"/>
                </a:cxn>
              </a:cxnLst>
              <a:rect l="T9" t="T10" r="T11" b="T12"/>
              <a:pathLst>
                <a:path w="816" h="768">
                  <a:moveTo>
                    <a:pt x="0" y="768"/>
                  </a:moveTo>
                  <a:cubicBezTo>
                    <a:pt x="148" y="384"/>
                    <a:pt x="296" y="0"/>
                    <a:pt x="432" y="0"/>
                  </a:cubicBezTo>
                  <a:cubicBezTo>
                    <a:pt x="568" y="0"/>
                    <a:pt x="752" y="640"/>
                    <a:pt x="816" y="768"/>
                  </a:cubicBezTo>
                </a:path>
              </a:pathLst>
            </a:custGeom>
            <a:noFill/>
            <a:ln w="38100">
              <a:solidFill>
                <a:srgbClr val="00FF00"/>
              </a:solidFill>
              <a:round/>
              <a:headEnd/>
              <a:tailEnd/>
            </a:ln>
          </p:spPr>
          <p:txBody>
            <a:bodyPr/>
            <a:lstStyle/>
            <a:p>
              <a:endParaRPr lang="en-US"/>
            </a:p>
          </p:txBody>
        </p:sp>
        <p:cxnSp>
          <p:nvCxnSpPr>
            <p:cNvPr id="26633" name="AutoShape 9"/>
            <p:cNvCxnSpPr>
              <a:cxnSpLocks noChangeShapeType="1"/>
            </p:cNvCxnSpPr>
            <p:nvPr/>
          </p:nvCxnSpPr>
          <p:spPr bwMode="auto">
            <a:xfrm flipV="1">
              <a:off x="1500" y="1486"/>
              <a:ext cx="1482" cy="2315"/>
            </a:xfrm>
            <a:prstGeom prst="straightConnector1">
              <a:avLst/>
            </a:prstGeom>
            <a:noFill/>
            <a:ln w="38100">
              <a:solidFill>
                <a:srgbClr val="FF00FF"/>
              </a:solidFill>
              <a:round/>
              <a:headEnd/>
              <a:tailEnd/>
            </a:ln>
          </p:spPr>
        </p:cxnSp>
        <p:cxnSp>
          <p:nvCxnSpPr>
            <p:cNvPr id="26634" name="AutoShape 10"/>
            <p:cNvCxnSpPr>
              <a:cxnSpLocks noChangeShapeType="1"/>
            </p:cNvCxnSpPr>
            <p:nvPr/>
          </p:nvCxnSpPr>
          <p:spPr bwMode="auto">
            <a:xfrm flipV="1">
              <a:off x="1648" y="1440"/>
              <a:ext cx="3161" cy="2361"/>
            </a:xfrm>
            <a:prstGeom prst="straightConnector1">
              <a:avLst/>
            </a:prstGeom>
            <a:noFill/>
            <a:ln w="38100">
              <a:solidFill>
                <a:srgbClr val="0000FF"/>
              </a:solidFill>
              <a:round/>
              <a:headEnd/>
              <a:tailEnd/>
            </a:ln>
          </p:spPr>
        </p:cxnSp>
        <p:sp>
          <p:nvSpPr>
            <p:cNvPr id="26635" name="Freeform 11"/>
            <p:cNvSpPr>
              <a:spLocks/>
            </p:cNvSpPr>
            <p:nvPr/>
          </p:nvSpPr>
          <p:spPr bwMode="auto">
            <a:xfrm>
              <a:off x="2932" y="2505"/>
              <a:ext cx="1334" cy="1296"/>
            </a:xfrm>
            <a:custGeom>
              <a:avLst/>
              <a:gdLst>
                <a:gd name="T0" fmla="*/ 0 w 816"/>
                <a:gd name="T1" fmla="*/ 2187 h 768"/>
                <a:gd name="T2" fmla="*/ 1154 w 816"/>
                <a:gd name="T3" fmla="*/ 0 h 768"/>
                <a:gd name="T4" fmla="*/ 2181 w 816"/>
                <a:gd name="T5" fmla="*/ 2187 h 768"/>
                <a:gd name="T6" fmla="*/ 0 60000 65536"/>
                <a:gd name="T7" fmla="*/ 0 60000 65536"/>
                <a:gd name="T8" fmla="*/ 0 60000 65536"/>
                <a:gd name="T9" fmla="*/ 0 w 816"/>
                <a:gd name="T10" fmla="*/ 0 h 768"/>
                <a:gd name="T11" fmla="*/ 816 w 816"/>
                <a:gd name="T12" fmla="*/ 768 h 768"/>
              </a:gdLst>
              <a:ahLst/>
              <a:cxnLst>
                <a:cxn ang="T6">
                  <a:pos x="T0" y="T1"/>
                </a:cxn>
                <a:cxn ang="T7">
                  <a:pos x="T2" y="T3"/>
                </a:cxn>
                <a:cxn ang="T8">
                  <a:pos x="T4" y="T5"/>
                </a:cxn>
              </a:cxnLst>
              <a:rect l="T9" t="T10" r="T11" b="T12"/>
              <a:pathLst>
                <a:path w="816" h="768">
                  <a:moveTo>
                    <a:pt x="0" y="768"/>
                  </a:moveTo>
                  <a:cubicBezTo>
                    <a:pt x="148" y="384"/>
                    <a:pt x="296" y="0"/>
                    <a:pt x="432" y="0"/>
                  </a:cubicBezTo>
                  <a:cubicBezTo>
                    <a:pt x="568" y="0"/>
                    <a:pt x="752" y="640"/>
                    <a:pt x="816" y="768"/>
                  </a:cubicBezTo>
                </a:path>
              </a:pathLst>
            </a:custGeom>
            <a:noFill/>
            <a:ln w="38100">
              <a:solidFill>
                <a:srgbClr val="CC3300"/>
              </a:solidFill>
              <a:round/>
              <a:headEnd/>
              <a:tailEnd/>
            </a:ln>
          </p:spPr>
          <p:txBody>
            <a:bodyPr/>
            <a:lstStyle/>
            <a:p>
              <a:endParaRPr lang="en-US"/>
            </a:p>
          </p:txBody>
        </p:sp>
        <p:cxnSp>
          <p:nvCxnSpPr>
            <p:cNvPr id="26636" name="AutoShape 12"/>
            <p:cNvCxnSpPr>
              <a:cxnSpLocks noChangeShapeType="1"/>
            </p:cNvCxnSpPr>
            <p:nvPr/>
          </p:nvCxnSpPr>
          <p:spPr bwMode="auto">
            <a:xfrm flipV="1">
              <a:off x="4117" y="1486"/>
              <a:ext cx="1037" cy="2315"/>
            </a:xfrm>
            <a:prstGeom prst="straightConnector1">
              <a:avLst/>
            </a:prstGeom>
            <a:noFill/>
            <a:ln w="38100">
              <a:solidFill>
                <a:srgbClr val="FF6600"/>
              </a:solidFill>
              <a:round/>
              <a:headEnd/>
              <a:tailEnd/>
            </a:ln>
          </p:spPr>
        </p:cxnSp>
        <p:sp>
          <p:nvSpPr>
            <p:cNvPr id="62477" name="Text Box 13"/>
            <p:cNvSpPr txBox="1">
              <a:spLocks noChangeArrowheads="1"/>
            </p:cNvSpPr>
            <p:nvPr/>
          </p:nvSpPr>
          <p:spPr bwMode="auto">
            <a:xfrm>
              <a:off x="912" y="2784"/>
              <a:ext cx="938" cy="225"/>
            </a:xfrm>
            <a:prstGeom prst="rect">
              <a:avLst/>
            </a:prstGeom>
            <a:noFill/>
            <a:ln w="9525">
              <a:solidFill>
                <a:srgbClr val="00FF00"/>
              </a:solidFill>
              <a:miter lim="800000"/>
              <a:headEnd/>
              <a:tailEnd/>
            </a:ln>
            <a:effectLst/>
          </p:spPr>
          <p:txBody>
            <a:bodyPr>
              <a:spAutoFit/>
            </a:bodyPr>
            <a:lstStyle/>
            <a:p>
              <a:pPr algn="ctr" eaLnBrk="0" hangingPunct="0">
                <a:spcBef>
                  <a:spcPct val="50000"/>
                </a:spcBef>
                <a:defRPr/>
              </a:pPr>
              <a:r>
                <a:rPr lang="de-AT" sz="1600" b="1">
                  <a:solidFill>
                    <a:srgbClr val="009900"/>
                  </a:solidFill>
                  <a:effectLst>
                    <a:outerShdw blurRad="38100" dist="38100" dir="2700000" algn="tl">
                      <a:srgbClr val="C0C0C0"/>
                    </a:outerShdw>
                  </a:effectLst>
                </a:rPr>
                <a:t>Stimmung</a:t>
              </a:r>
              <a:endParaRPr lang="de-DE" sz="1600" b="1">
                <a:solidFill>
                  <a:srgbClr val="009900"/>
                </a:solidFill>
                <a:effectLst>
                  <a:outerShdw blurRad="38100" dist="38100" dir="2700000" algn="tl">
                    <a:srgbClr val="C0C0C0"/>
                  </a:outerShdw>
                </a:effectLst>
              </a:endParaRPr>
            </a:p>
          </p:txBody>
        </p:sp>
        <p:sp>
          <p:nvSpPr>
            <p:cNvPr id="62478" name="Text Box 14"/>
            <p:cNvSpPr txBox="1">
              <a:spLocks noChangeArrowheads="1"/>
            </p:cNvSpPr>
            <p:nvPr/>
          </p:nvSpPr>
          <p:spPr bwMode="auto">
            <a:xfrm>
              <a:off x="3329" y="1344"/>
              <a:ext cx="1087" cy="384"/>
            </a:xfrm>
            <a:prstGeom prst="rect">
              <a:avLst/>
            </a:prstGeom>
            <a:noFill/>
            <a:ln w="9525">
              <a:solidFill>
                <a:srgbClr val="0000FF"/>
              </a:solidFill>
              <a:miter lim="800000"/>
              <a:headEnd/>
              <a:tailEnd/>
            </a:ln>
            <a:effectLst/>
          </p:spPr>
          <p:txBody>
            <a:bodyPr>
              <a:spAutoFit/>
            </a:bodyPr>
            <a:lstStyle/>
            <a:p>
              <a:pPr algn="ctr" eaLnBrk="0" hangingPunct="0">
                <a:spcBef>
                  <a:spcPct val="50000"/>
                </a:spcBef>
                <a:defRPr/>
              </a:pPr>
              <a:r>
                <a:rPr lang="de-AT" sz="1600" b="1">
                  <a:solidFill>
                    <a:srgbClr val="0000FF"/>
                  </a:solidFill>
                  <a:effectLst>
                    <a:outerShdw blurRad="38100" dist="38100" dir="2700000" algn="tl">
                      <a:srgbClr val="C0C0C0"/>
                    </a:outerShdw>
                  </a:effectLst>
                </a:rPr>
                <a:t>Funktionelle Autonomie</a:t>
              </a:r>
              <a:endParaRPr lang="de-DE" sz="1600" b="1">
                <a:solidFill>
                  <a:srgbClr val="0000FF"/>
                </a:solidFill>
                <a:effectLst>
                  <a:outerShdw blurRad="38100" dist="38100" dir="2700000" algn="tl">
                    <a:srgbClr val="C0C0C0"/>
                  </a:outerShdw>
                </a:effectLst>
              </a:endParaRPr>
            </a:p>
          </p:txBody>
        </p:sp>
        <p:sp>
          <p:nvSpPr>
            <p:cNvPr id="26639" name="Line 15"/>
            <p:cNvSpPr>
              <a:spLocks noChangeShapeType="1"/>
            </p:cNvSpPr>
            <p:nvPr/>
          </p:nvSpPr>
          <p:spPr bwMode="auto">
            <a:xfrm flipV="1">
              <a:off x="512" y="1625"/>
              <a:ext cx="0" cy="2176"/>
            </a:xfrm>
            <a:prstGeom prst="line">
              <a:avLst/>
            </a:prstGeom>
            <a:noFill/>
            <a:ln w="25400">
              <a:solidFill>
                <a:schemeClr val="tx1"/>
              </a:solidFill>
              <a:round/>
              <a:headEnd/>
              <a:tailEnd type="triangle" w="med" len="med"/>
            </a:ln>
          </p:spPr>
          <p:txBody>
            <a:bodyPr/>
            <a:lstStyle/>
            <a:p>
              <a:endParaRPr lang="en-US"/>
            </a:p>
          </p:txBody>
        </p:sp>
        <p:sp>
          <p:nvSpPr>
            <p:cNvPr id="26640" name="Line 16"/>
            <p:cNvSpPr>
              <a:spLocks noChangeShapeType="1"/>
            </p:cNvSpPr>
            <p:nvPr/>
          </p:nvSpPr>
          <p:spPr bwMode="auto">
            <a:xfrm>
              <a:off x="512" y="3801"/>
              <a:ext cx="4840" cy="0"/>
            </a:xfrm>
            <a:prstGeom prst="line">
              <a:avLst/>
            </a:prstGeom>
            <a:noFill/>
            <a:ln w="25400">
              <a:solidFill>
                <a:schemeClr val="tx1"/>
              </a:solidFill>
              <a:round/>
              <a:headEnd/>
              <a:tailEnd type="triangle" w="med" len="med"/>
            </a:ln>
          </p:spPr>
          <p:txBody>
            <a:bodyPr/>
            <a:lstStyle/>
            <a:p>
              <a:endParaRPr lang="en-US"/>
            </a:p>
          </p:txBody>
        </p:sp>
        <p:sp>
          <p:nvSpPr>
            <p:cNvPr id="62481" name="Text Box 17"/>
            <p:cNvSpPr txBox="1">
              <a:spLocks noChangeArrowheads="1"/>
            </p:cNvSpPr>
            <p:nvPr/>
          </p:nvSpPr>
          <p:spPr bwMode="auto">
            <a:xfrm flipV="1">
              <a:off x="144" y="1835"/>
              <a:ext cx="286" cy="1342"/>
            </a:xfrm>
            <a:prstGeom prst="rect">
              <a:avLst/>
            </a:prstGeom>
            <a:noFill/>
            <a:ln w="9525">
              <a:solidFill>
                <a:srgbClr val="FFFFFF"/>
              </a:solidFill>
              <a:miter lim="800000"/>
              <a:headEnd/>
              <a:tailEnd/>
            </a:ln>
            <a:effectLst/>
          </p:spPr>
          <p:txBody>
            <a:bodyPr vert="eaVert">
              <a:spAutoFit/>
            </a:bodyPr>
            <a:lstStyle/>
            <a:p>
              <a:pPr algn="ctr" eaLnBrk="0" hangingPunct="0">
                <a:spcBef>
                  <a:spcPct val="50000"/>
                </a:spcBef>
                <a:defRPr/>
              </a:pPr>
              <a:r>
                <a:rPr lang="de-AT" sz="1600" b="1">
                  <a:effectLst>
                    <a:outerShdw blurRad="38100" dist="38100" dir="2700000" algn="tl">
                      <a:srgbClr val="C0C0C0"/>
                    </a:outerShdw>
                  </a:effectLst>
                </a:rPr>
                <a:t>Verschlechterung</a:t>
              </a:r>
              <a:endParaRPr lang="de-DE" sz="1600" b="1">
                <a:effectLst>
                  <a:outerShdw blurRad="38100" dist="38100" dir="2700000" algn="tl">
                    <a:srgbClr val="C0C0C0"/>
                  </a:outerShdw>
                </a:effectLst>
              </a:endParaRPr>
            </a:p>
          </p:txBody>
        </p:sp>
        <p:sp>
          <p:nvSpPr>
            <p:cNvPr id="62482" name="Text Box 18"/>
            <p:cNvSpPr txBox="1">
              <a:spLocks noChangeArrowheads="1"/>
            </p:cNvSpPr>
            <p:nvPr/>
          </p:nvSpPr>
          <p:spPr bwMode="auto">
            <a:xfrm>
              <a:off x="4662" y="3849"/>
              <a:ext cx="594" cy="225"/>
            </a:xfrm>
            <a:prstGeom prst="rect">
              <a:avLst/>
            </a:prstGeom>
            <a:solidFill>
              <a:schemeClr val="folHlink"/>
            </a:solidFill>
            <a:ln w="9525">
              <a:solidFill>
                <a:srgbClr val="FFFFFF"/>
              </a:solidFill>
              <a:miter lim="800000"/>
              <a:headEnd/>
              <a:tailEnd/>
            </a:ln>
            <a:effectLst/>
          </p:spPr>
          <p:txBody>
            <a:bodyPr>
              <a:spAutoFit/>
            </a:bodyPr>
            <a:lstStyle/>
            <a:p>
              <a:pPr algn="ctr" eaLnBrk="0" hangingPunct="0">
                <a:spcBef>
                  <a:spcPct val="50000"/>
                </a:spcBef>
                <a:defRPr/>
              </a:pPr>
              <a:r>
                <a:rPr lang="de-AT" sz="1600" b="1">
                  <a:solidFill>
                    <a:schemeClr val="tx2"/>
                  </a:solidFill>
                  <a:effectLst>
                    <a:outerShdw blurRad="38100" dist="38100" dir="2700000" algn="tl">
                      <a:srgbClr val="000000"/>
                    </a:outerShdw>
                  </a:effectLst>
                </a:rPr>
                <a:t>Zeit</a:t>
              </a:r>
              <a:endParaRPr lang="de-DE" sz="1600" b="1">
                <a:solidFill>
                  <a:schemeClr val="tx2"/>
                </a:solidFill>
                <a:effectLst>
                  <a:outerShdw blurRad="38100" dist="38100" dir="2700000" algn="tl">
                    <a:srgbClr val="000000"/>
                  </a:outerShdw>
                </a:effectLst>
              </a:endParaRPr>
            </a:p>
          </p:txBody>
        </p:sp>
      </p:grpSp>
      <p:sp>
        <p:nvSpPr>
          <p:cNvPr id="62483" name="Text Box 19"/>
          <p:cNvSpPr txBox="1">
            <a:spLocks noChangeArrowheads="1"/>
          </p:cNvSpPr>
          <p:nvPr/>
        </p:nvSpPr>
        <p:spPr bwMode="auto">
          <a:xfrm>
            <a:off x="3492500" y="6308725"/>
            <a:ext cx="2087563" cy="304800"/>
          </a:xfrm>
          <a:prstGeom prst="rect">
            <a:avLst/>
          </a:prstGeom>
          <a:solidFill>
            <a:srgbClr val="FFCC00"/>
          </a:solidFill>
          <a:ln w="9525">
            <a:noFill/>
            <a:miter lim="800000"/>
            <a:headEnd/>
            <a:tailEnd/>
          </a:ln>
          <a:effectLst/>
        </p:spPr>
        <p:txBody>
          <a:bodyPr>
            <a:spAutoFit/>
          </a:bodyPr>
          <a:lstStyle/>
          <a:p>
            <a:pPr algn="r" eaLnBrk="0" hangingPunct="0">
              <a:spcBef>
                <a:spcPct val="50000"/>
              </a:spcBef>
              <a:defRPr/>
            </a:pPr>
            <a:r>
              <a:rPr lang="de-AT" sz="1400">
                <a:solidFill>
                  <a:schemeClr val="tx2"/>
                </a:solidFill>
                <a:effectLst>
                  <a:outerShdw blurRad="38100" dist="38100" dir="2700000" algn="tl">
                    <a:srgbClr val="000000"/>
                  </a:outerShdw>
                </a:effectLst>
              </a:rPr>
              <a:t>Gauthier et al, 1996</a:t>
            </a:r>
            <a:endParaRPr lang="de-DE" sz="1400">
              <a:solidFill>
                <a:schemeClr val="tx2"/>
              </a:solidFill>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0" y="0"/>
            <a:ext cx="9144000" cy="1143000"/>
          </a:xfrm>
        </p:spPr>
        <p:txBody>
          <a:bodyPr/>
          <a:lstStyle/>
          <a:p>
            <a:r>
              <a:rPr lang="de-DE" sz="2800" smtClean="0">
                <a:solidFill>
                  <a:srgbClr val="FF6600"/>
                </a:solidFill>
                <a:effectLst/>
              </a:rPr>
              <a:t>Feststellung des Demenzschweregrades</a:t>
            </a:r>
            <a:endParaRPr lang="de-AT" sz="2800" smtClean="0">
              <a:solidFill>
                <a:srgbClr val="FF6600"/>
              </a:solidFill>
              <a:effectLst/>
            </a:endParaRPr>
          </a:p>
        </p:txBody>
      </p:sp>
      <p:sp>
        <p:nvSpPr>
          <p:cNvPr id="28674" name="Text Box 3"/>
          <p:cNvSpPr txBox="1">
            <a:spLocks noChangeArrowheads="1"/>
          </p:cNvSpPr>
          <p:nvPr/>
        </p:nvSpPr>
        <p:spPr bwMode="auto">
          <a:xfrm>
            <a:off x="323850" y="981075"/>
            <a:ext cx="8534400" cy="5386388"/>
          </a:xfrm>
          <a:prstGeom prst="rect">
            <a:avLst/>
          </a:prstGeom>
          <a:solidFill>
            <a:schemeClr val="folHlink"/>
          </a:solidFill>
          <a:ln w="9525">
            <a:noFill/>
            <a:miter lim="800000"/>
            <a:headEnd/>
            <a:tailEnd/>
          </a:ln>
        </p:spPr>
        <p:txBody>
          <a:bodyPr>
            <a:spAutoFit/>
          </a:bodyPr>
          <a:lstStyle/>
          <a:p>
            <a:pPr marL="287338" indent="-287338">
              <a:spcBef>
                <a:spcPct val="50000"/>
              </a:spcBef>
              <a:tabLst>
                <a:tab pos="1524000" algn="l"/>
              </a:tabLst>
            </a:pPr>
            <a:r>
              <a:rPr lang="de-DE" sz="2400" b="1">
                <a:latin typeface="Times New Roman" pitchFamily="18" charset="0"/>
              </a:rPr>
              <a:t>Global Detoriation Scale (GDS) nach Reisberg</a:t>
            </a:r>
          </a:p>
          <a:p>
            <a:pPr marL="287338" indent="-287338">
              <a:spcBef>
                <a:spcPct val="50000"/>
              </a:spcBef>
              <a:buFontTx/>
              <a:buChar char="•"/>
              <a:tabLst>
                <a:tab pos="1524000" algn="l"/>
              </a:tabLst>
            </a:pPr>
            <a:r>
              <a:rPr lang="de-DE" sz="2400">
                <a:latin typeface="Times New Roman" pitchFamily="18" charset="0"/>
              </a:rPr>
              <a:t>Stadium 1: klinisch subjektiv und objektiv 0 Defizit</a:t>
            </a:r>
          </a:p>
          <a:p>
            <a:pPr marL="287338" indent="-287338">
              <a:spcBef>
                <a:spcPct val="50000"/>
              </a:spcBef>
              <a:buFontTx/>
              <a:buChar char="•"/>
              <a:tabLst>
                <a:tab pos="1524000" algn="l"/>
              </a:tabLst>
            </a:pPr>
            <a:r>
              <a:rPr lang="de-DE" sz="2400">
                <a:latin typeface="Times New Roman" pitchFamily="18" charset="0"/>
              </a:rPr>
              <a:t>Stadium 2: subjektives Defizit ja, objektiv nein</a:t>
            </a:r>
          </a:p>
          <a:p>
            <a:pPr marL="287338" indent="-287338">
              <a:spcBef>
                <a:spcPct val="50000"/>
              </a:spcBef>
              <a:buFontTx/>
              <a:buChar char="•"/>
              <a:tabLst>
                <a:tab pos="1524000" algn="l"/>
              </a:tabLst>
            </a:pPr>
            <a:r>
              <a:rPr lang="de-DE" sz="2400">
                <a:latin typeface="Times New Roman" pitchFamily="18" charset="0"/>
              </a:rPr>
              <a:t>Stadium 3: eindeutig erkennbare Defizite</a:t>
            </a:r>
          </a:p>
          <a:p>
            <a:pPr marL="287338" indent="-287338">
              <a:spcBef>
                <a:spcPct val="50000"/>
              </a:spcBef>
              <a:buFontTx/>
              <a:buChar char="•"/>
              <a:tabLst>
                <a:tab pos="1524000" algn="l"/>
              </a:tabLst>
            </a:pPr>
            <a:r>
              <a:rPr lang="de-DE" sz="2400">
                <a:latin typeface="Times New Roman" pitchFamily="18" charset="0"/>
              </a:rPr>
              <a:t>Stadium4: Schwierigkeiten beim Reisen, Finanzgebahrung, 	vermindertes Wissen über aktuelle Ereignisse, ...</a:t>
            </a:r>
          </a:p>
          <a:p>
            <a:pPr marL="287338" indent="-287338">
              <a:spcBef>
                <a:spcPct val="50000"/>
              </a:spcBef>
              <a:buFontTx/>
              <a:buChar char="•"/>
              <a:tabLst>
                <a:tab pos="1524000" algn="l"/>
              </a:tabLst>
            </a:pPr>
            <a:r>
              <a:rPr lang="de-DE" sz="2400">
                <a:latin typeface="Times New Roman" pitchFamily="18" charset="0"/>
              </a:rPr>
              <a:t>Stadium 5: kommt alleine nicht mehr zurecht, </a:t>
            </a:r>
            <a:r>
              <a:rPr lang="de-DE" sz="2400" b="1">
                <a:solidFill>
                  <a:srgbClr val="FF6600"/>
                </a:solidFill>
                <a:latin typeface="Times New Roman" pitchFamily="18" charset="0"/>
              </a:rPr>
              <a:t>Desorientierung </a:t>
            </a:r>
            <a:r>
              <a:rPr lang="de-DE" sz="2400">
                <a:latin typeface="Times New Roman" pitchFamily="18" charset="0"/>
              </a:rPr>
              <a:t>	zu Zeit und Ort, Alltagsfähigkeiten schwer 	beeinträchtigt, ...</a:t>
            </a:r>
          </a:p>
          <a:p>
            <a:pPr marL="287338" indent="-287338">
              <a:spcBef>
                <a:spcPct val="50000"/>
              </a:spcBef>
              <a:buFontTx/>
              <a:buChar char="•"/>
              <a:tabLst>
                <a:tab pos="1524000" algn="l"/>
              </a:tabLst>
            </a:pPr>
            <a:r>
              <a:rPr lang="de-DE" sz="2400" b="1">
                <a:solidFill>
                  <a:srgbClr val="FF6600"/>
                </a:solidFill>
                <a:latin typeface="Times New Roman" pitchFamily="18" charset="0"/>
              </a:rPr>
              <a:t>Stadium 6: massive Desorientierung, Inkontinenz, BPSD</a:t>
            </a:r>
          </a:p>
          <a:p>
            <a:pPr marL="287338" indent="-287338">
              <a:spcBef>
                <a:spcPct val="50000"/>
              </a:spcBef>
              <a:buFontTx/>
              <a:buChar char="•"/>
              <a:tabLst>
                <a:tab pos="1524000" algn="l"/>
              </a:tabLst>
            </a:pPr>
            <a:r>
              <a:rPr lang="de-DE" sz="2400">
                <a:latin typeface="Times New Roman" pitchFamily="18" charset="0"/>
              </a:rPr>
              <a:t>Stadium 7: Sprachverlust, gen. und fok. neurolog. Symptome </a:t>
            </a:r>
            <a:endParaRPr lang="de-AT" sz="2400">
              <a:latin typeface="Times New Roman" pitchFamily="18" charset="0"/>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PSD-Slides 2010">
  <a:themeElements>
    <a:clrScheme name="Standarddesign 1">
      <a:dk1>
        <a:srgbClr val="000000"/>
      </a:dk1>
      <a:lt1>
        <a:srgbClr val="FFFFFF"/>
      </a:lt1>
      <a:dk2>
        <a:srgbClr val="494949"/>
      </a:dk2>
      <a:lt2>
        <a:srgbClr val="3E7EA6"/>
      </a:lt2>
      <a:accent1>
        <a:srgbClr val="6E6E6E"/>
      </a:accent1>
      <a:accent2>
        <a:srgbClr val="9B9B9B"/>
      </a:accent2>
      <a:accent3>
        <a:srgbClr val="FFFFFF"/>
      </a:accent3>
      <a:accent4>
        <a:srgbClr val="000000"/>
      </a:accent4>
      <a:accent5>
        <a:srgbClr val="BABABA"/>
      </a:accent5>
      <a:accent6>
        <a:srgbClr val="8C8C8C"/>
      </a:accent6>
      <a:hlink>
        <a:srgbClr val="C1C1C1"/>
      </a:hlink>
      <a:folHlink>
        <a:srgbClr val="E6E6E6"/>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Standarddesign 1">
        <a:dk1>
          <a:srgbClr val="000000"/>
        </a:dk1>
        <a:lt1>
          <a:srgbClr val="FFFFFF"/>
        </a:lt1>
        <a:dk2>
          <a:srgbClr val="494949"/>
        </a:dk2>
        <a:lt2>
          <a:srgbClr val="3E7EA6"/>
        </a:lt2>
        <a:accent1>
          <a:srgbClr val="6E6E6E"/>
        </a:accent1>
        <a:accent2>
          <a:srgbClr val="9B9B9B"/>
        </a:accent2>
        <a:accent3>
          <a:srgbClr val="FFFFFF"/>
        </a:accent3>
        <a:accent4>
          <a:srgbClr val="000000"/>
        </a:accent4>
        <a:accent5>
          <a:srgbClr val="BABABA"/>
        </a:accent5>
        <a:accent6>
          <a:srgbClr val="8C8C8C"/>
        </a:accent6>
        <a:hlink>
          <a:srgbClr val="C1C1C1"/>
        </a:hlink>
        <a:folHlink>
          <a:srgbClr val="E6E6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PSD_Slides</Template>
  <TotalTime>0</TotalTime>
  <Words>1577</Words>
  <Application>Microsoft Office PowerPoint</Application>
  <PresentationFormat>Bildschirmpräsentation (4:3)</PresentationFormat>
  <Paragraphs>418</Paragraphs>
  <Slides>37</Slides>
  <Notes>4</Notes>
  <HiddenSlides>0</HiddenSlides>
  <MMClips>0</MMClips>
  <ScaleCrop>false</ScaleCrop>
  <HeadingPairs>
    <vt:vector size="8" baseType="variant">
      <vt:variant>
        <vt:lpstr>Verwendete Schriftarten</vt:lpstr>
      </vt:variant>
      <vt:variant>
        <vt:i4>7</vt:i4>
      </vt:variant>
      <vt:variant>
        <vt:lpstr>Entwurfsvorlage</vt:lpstr>
      </vt:variant>
      <vt:variant>
        <vt:i4>3</vt:i4>
      </vt:variant>
      <vt:variant>
        <vt:lpstr>Eingebettete OLE-Server</vt:lpstr>
      </vt:variant>
      <vt:variant>
        <vt:i4>1</vt:i4>
      </vt:variant>
      <vt:variant>
        <vt:lpstr>Folientitel</vt:lpstr>
      </vt:variant>
      <vt:variant>
        <vt:i4>37</vt:i4>
      </vt:variant>
    </vt:vector>
  </HeadingPairs>
  <TitlesOfParts>
    <vt:vector size="48" baseType="lpstr">
      <vt:lpstr>Arial</vt:lpstr>
      <vt:lpstr>Wingdings</vt:lpstr>
      <vt:lpstr>Calibri</vt:lpstr>
      <vt:lpstr>Tahoma</vt:lpstr>
      <vt:lpstr>Times New Roman</vt:lpstr>
      <vt:lpstr>Times</vt:lpstr>
      <vt:lpstr>Bookman Old Style</vt:lpstr>
      <vt:lpstr>PSD-Slides 2010</vt:lpstr>
      <vt:lpstr>PSD-Slides 2010</vt:lpstr>
      <vt:lpstr>PSD-Slides 2010</vt:lpstr>
      <vt:lpstr>Diagramm</vt:lpstr>
      <vt:lpstr>Folie 1</vt:lpstr>
      <vt:lpstr>   Problem-Symptome bei Patienten mit Demenz</vt:lpstr>
      <vt:lpstr>Neue Terminologie, alte Phänomenologie</vt:lpstr>
      <vt:lpstr>Prävalenz BPSD</vt:lpstr>
      <vt:lpstr>Demenz &amp; PH Aufnahme… ( Riedel-Heller S et al.Psychiatr.Praxis 2010)</vt:lpstr>
      <vt:lpstr>BPSD in der Primärversorgung… (Wettstein , Ch Med.Forum 2004)</vt:lpstr>
      <vt:lpstr>DEMENZ - SYMPTOME</vt:lpstr>
      <vt:lpstr>Folie 8</vt:lpstr>
      <vt:lpstr>Feststellung des Demenzschweregrades</vt:lpstr>
      <vt:lpstr>                                    Neuropsychiatrische Symptome und Pflegestress  </vt:lpstr>
      <vt:lpstr>Agitation</vt:lpstr>
      <vt:lpstr>Agitation/Agitiertheit</vt:lpstr>
      <vt:lpstr>Definition von Cohen-Mansfield</vt:lpstr>
      <vt:lpstr>Cohen Mansfield Agitation Inventory (CMAI) </vt:lpstr>
      <vt:lpstr>Die vier Faktoren des CMAI nach Rabinowitz et al. (2005) </vt:lpstr>
      <vt:lpstr>Pittsburgh Agitation Scale (PAS)</vt:lpstr>
      <vt:lpstr>NPI - Demenz-assoziierte Verhaltensstörungen</vt:lpstr>
      <vt:lpstr>Folie 18</vt:lpstr>
      <vt:lpstr>…aus der deutschen Leitlinie Demenz S 3 Leitlinie</vt:lpstr>
      <vt:lpstr>Leitlinie S 3 Demenz</vt:lpstr>
      <vt:lpstr>Wer sind die Caregiver von DemenzpatientInnen?</vt:lpstr>
      <vt:lpstr>Umso mehr bleibt die Botschaft </vt:lpstr>
      <vt:lpstr>Fortsetzung S3</vt:lpstr>
      <vt:lpstr>S3 finally…</vt:lpstr>
      <vt:lpstr> Systematic Review of Psychological Approaches to the Management of Neuropsychiatric Symptoms of Dementia  Livingston G et al., Am J Psychiatry 2005; 162: 1996-2021</vt:lpstr>
      <vt:lpstr> Systematic Review of Psychological Approaches to the Management of Neuropsychiatric Symptoms of Dementia Livingston G et al., Am J Psychiatry 2005; 162: 1996-2021</vt:lpstr>
      <vt:lpstr> Systematic Review of Psychological Approaches to the Management of Neuropsychiatric Symptoms of Dementia  Livingston G et al., Am J Psychiatry 2005; 162: 1996-2021</vt:lpstr>
      <vt:lpstr> Systematic Review of Psychological Approaches to the Management of Neuropsychiatric Symptoms of Dementia  Livingston G et al., Am J Psychiatry 2005; 162: 1996-2021</vt:lpstr>
      <vt:lpstr>Einige „ Highlights“ aus der deutschen Leitlinie Demenz 2009</vt:lpstr>
      <vt:lpstr>Galantamin reduziert ständiges Wiederholen von Fragen und Erzählungen bei Alzheimerpatienten   Ergebnisse der neuen VISTA-Studie</vt:lpstr>
      <vt:lpstr>Studiendesign VISTA-Studie (2007)</vt:lpstr>
      <vt:lpstr>Ergebnisse VISTA-Studie (2007)</vt:lpstr>
      <vt:lpstr>MEMANTINE &amp;  BPSD , Gauthier et al.2006  N =1826  PL=867  V=959   MMSE unter 20</vt:lpstr>
      <vt:lpstr>ALGORHYTHMUS BPSD- THERAPIE</vt:lpstr>
      <vt:lpstr>ANTIDEMENTIVA  versus PSYCHOSOZIALE THERAPIEN ? </vt:lpstr>
      <vt:lpstr>Erweitertes Achsenmodell (nach Kalousek &amp; Psota)</vt:lpstr>
      <vt:lpstr>VIELEN DANK FÜR IHRE AUFMERKSAMKEIT und EINE  WUNDERVOLLE TAGUNG !</vt:lpstr>
    </vt:vector>
  </TitlesOfParts>
  <Company>Magistrat Wien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lanpsdsjo</dc:creator>
  <cp:lastModifiedBy>g.fruhwuerth</cp:lastModifiedBy>
  <cp:revision>13</cp:revision>
  <dcterms:created xsi:type="dcterms:W3CDTF">2013-10-18T10:59:04Z</dcterms:created>
  <dcterms:modified xsi:type="dcterms:W3CDTF">2013-10-21T06:24:09Z</dcterms:modified>
</cp:coreProperties>
</file>